
<file path=[Content_Types].xml><?xml version="1.0" encoding="utf-8"?>
<Types xmlns="http://schemas.openxmlformats.org/package/2006/content-types">
  <Default Extension="bin" ContentType="application/vnd.openxmlformats-officedocument.oleObject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8" r:id="rId4"/>
    <p:sldMasterId id="2147483669" r:id="rId5"/>
  </p:sldMasterIdLst>
  <p:notesMasterIdLst>
    <p:notesMasterId r:id="rId16"/>
  </p:notesMasterIdLst>
  <p:sldIdLst>
    <p:sldId id="414" r:id="rId6"/>
    <p:sldId id="415" r:id="rId7"/>
    <p:sldId id="337" r:id="rId8"/>
    <p:sldId id="296" r:id="rId9"/>
    <p:sldId id="419" r:id="rId10"/>
    <p:sldId id="265" r:id="rId11"/>
    <p:sldId id="420" r:id="rId12"/>
    <p:sldId id="416" r:id="rId13"/>
    <p:sldId id="363" r:id="rId14"/>
    <p:sldId id="256" r:id="rId1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Helvetica Neue" panose="020B0604020202020204" charset="0"/>
      <p:regular r:id="rId21"/>
      <p:bold r:id="rId21"/>
      <p:italic r:id="rId22"/>
      <p:boldItalic r:id="rId22"/>
    </p:embeddedFont>
    <p:embeddedFont>
      <p:font typeface="Playfair Display" panose="00000500000000000000" pitchFamily="2" charset="0"/>
      <p:regular r:id="rId23"/>
      <p:bold r:id="rId24"/>
      <p:italic r:id="rId25"/>
      <p:boldItalic r:id="rId26"/>
    </p:embeddedFont>
    <p:embeddedFont>
      <p:font typeface="Raleway" pitchFamily="2" charset="0"/>
      <p:regular r:id="rId27"/>
      <p:bold r:id="rId28"/>
      <p:italic r:id="rId29"/>
      <p:boldItalic r:id="rId30"/>
    </p:embeddedFont>
    <p:embeddedFont>
      <p:font typeface="Raleway Black" pitchFamily="2" charset="0"/>
      <p:bold r:id="rId31"/>
      <p:boldItalic r:id="rId32"/>
    </p:embeddedFont>
    <p:embeddedFont>
      <p:font typeface="Raleway Medium" pitchFamily="2" charset="0"/>
      <p:regular r:id="rId33"/>
      <p:italic r:id="rId34"/>
    </p:embeddedFont>
    <p:embeddedFont>
      <p:font typeface="Segoe UI" panose="020B0502040204020203" pitchFamily="34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2EB180B-1289-AF6B-F52F-6D1C9FC699E0}" name="Rodrigo Luppi dos Passos (GAB/SECADI)" initials="Rd" userId="S::rodrigoluppi@mec.gov.br::593a58ad-ce34-45c4-8409-360e134bc013" providerId="AD"/>
  <p188:author id="{CEAB05D3-9E6D-73C9-D7D6-E5FAF465E120}" name="b.angelucci@usp.br" initials="b." userId="S::urn:spo:guest#b.angelucci@usp.br::" providerId="AD"/>
  <p188:author id="{1F323CD4-BE60-336D-CDA2-E2E43D47E15A}" name="Natalia Bomtempo Magaldi (GAB/SECADI/UNESCO)" initials="N(" userId="S::nataliamagaldi@mec.gov.br::f510d7db-420a-446c-b4b4-8150afc81411" providerId="AD"/>
  <p188:author id="{599106E3-1B2C-BA1C-8514-7AA00D56ECDE}" name="Mauricio Ernica (GAB/SECADI)" initials="ME(" userId="S::mauricioernica@mec.gov.br::b6a012fc-1d74-4a4b-9b7f-3aee9c6131a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B7"/>
    <a:srgbClr val="EF0400"/>
    <a:srgbClr val="1F37FC"/>
    <a:srgbClr val="FFCD0B"/>
    <a:srgbClr val="595959"/>
    <a:srgbClr val="00B050"/>
    <a:srgbClr val="FF0000"/>
    <a:srgbClr val="FFFFFF"/>
    <a:srgbClr val="00CF00"/>
    <a:srgbClr val="08CF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B37470-2883-44AB-9B26-E2B2A57A88C7}" v="8" dt="2023-07-06T15:19:15.2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Estilo Claro 2 - Ênfas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894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9" Type="http://schemas.openxmlformats.org/officeDocument/2006/relationships/presProps" Target="presProps.xml"/><Relationship Id="rId21" Type="http://schemas.openxmlformats.org/officeDocument/2006/relationships/font" Target="fonts/font5.fntdata"/><Relationship Id="rId34" Type="http://schemas.openxmlformats.org/officeDocument/2006/relationships/font" Target="fonts/font18.fntdata"/><Relationship Id="rId42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font" Target="fonts/font21.fntdata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font" Target="fonts/font20.fntdata"/><Relationship Id="rId10" Type="http://schemas.openxmlformats.org/officeDocument/2006/relationships/slide" Target="slides/slide5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4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font" Target="fonts/font19.fntdata"/><Relationship Id="rId43" Type="http://schemas.microsoft.com/office/2015/10/relationships/revisionInfo" Target="revisionInfo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Relationship Id="rId38" Type="http://schemas.openxmlformats.org/officeDocument/2006/relationships/font" Target="fonts/font22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5D9467-F395-4EB2-A914-81C638A9F4C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F31E368-4041-48BE-A5F6-46E61296C809}">
      <dgm:prSet phldrT="[Texto]"/>
      <dgm:spPr/>
      <dgm:t>
        <a:bodyPr/>
        <a:lstStyle/>
        <a:p>
          <a:r>
            <a:rPr lang="pt-BR" dirty="0"/>
            <a:t>Diretoria de Alfabetização e Educação de Jovens e Adultos </a:t>
          </a:r>
        </a:p>
        <a:p>
          <a:r>
            <a:rPr lang="pt-BR" dirty="0"/>
            <a:t>DPAEJA</a:t>
          </a:r>
        </a:p>
        <a:p>
          <a:r>
            <a:rPr lang="pt-BR" dirty="0"/>
            <a:t>Cláudia Borges Costa</a:t>
          </a:r>
        </a:p>
        <a:p>
          <a:r>
            <a:rPr lang="pt-BR" dirty="0"/>
            <a:t>claudiacosta@mec.gov.br</a:t>
          </a:r>
        </a:p>
      </dgm:t>
    </dgm:pt>
    <dgm:pt modelId="{2D011C0F-311B-4C69-8C2D-5903FE4819CE}" type="parTrans" cxnId="{2B2CB4F8-FC4C-4B4C-AAC5-115AECD79D6A}">
      <dgm:prSet/>
      <dgm:spPr/>
      <dgm:t>
        <a:bodyPr/>
        <a:lstStyle/>
        <a:p>
          <a:endParaRPr lang="pt-BR"/>
        </a:p>
      </dgm:t>
    </dgm:pt>
    <dgm:pt modelId="{6E687950-4C24-4D5F-B8F5-76C9E4691BE9}" type="sibTrans" cxnId="{2B2CB4F8-FC4C-4B4C-AAC5-115AECD79D6A}">
      <dgm:prSet/>
      <dgm:spPr/>
      <dgm:t>
        <a:bodyPr/>
        <a:lstStyle/>
        <a:p>
          <a:endParaRPr lang="pt-BR"/>
        </a:p>
      </dgm:t>
    </dgm:pt>
    <dgm:pt modelId="{D3A3AC6A-2E22-44EB-9252-98BC6B510C99}">
      <dgm:prSet phldrT="[Texto]"/>
      <dgm:spPr/>
      <dgm:t>
        <a:bodyPr/>
        <a:lstStyle/>
        <a:p>
          <a:endParaRPr lang="pt-BR" dirty="0"/>
        </a:p>
        <a:p>
          <a:r>
            <a:rPr lang="pt-BR" dirty="0"/>
            <a:t>Coordenação-geral de Alfabetização</a:t>
          </a:r>
        </a:p>
        <a:p>
          <a:r>
            <a:rPr lang="pt-BR" dirty="0"/>
            <a:t>CGALF</a:t>
          </a:r>
        </a:p>
        <a:p>
          <a:r>
            <a:rPr lang="pt-BR" dirty="0"/>
            <a:t>Maria do Socorro Alencar Nunes</a:t>
          </a:r>
        </a:p>
        <a:p>
          <a:r>
            <a:rPr lang="pt-BR" dirty="0" err="1"/>
            <a:t>socorronunes@mec.gov.br</a:t>
          </a:r>
          <a:endParaRPr lang="pt-BR" dirty="0"/>
        </a:p>
      </dgm:t>
    </dgm:pt>
    <dgm:pt modelId="{E4C203F4-15B8-4CD7-9389-E9B6EE432F08}" type="parTrans" cxnId="{94318CA5-CFBA-4E30-9768-045B462E71B0}">
      <dgm:prSet/>
      <dgm:spPr/>
      <dgm:t>
        <a:bodyPr/>
        <a:lstStyle/>
        <a:p>
          <a:endParaRPr lang="pt-BR"/>
        </a:p>
      </dgm:t>
    </dgm:pt>
    <dgm:pt modelId="{AFC38F29-7EC4-45C8-8835-9D16B7F6A009}" type="sibTrans" cxnId="{94318CA5-CFBA-4E30-9768-045B462E71B0}">
      <dgm:prSet/>
      <dgm:spPr/>
      <dgm:t>
        <a:bodyPr/>
        <a:lstStyle/>
        <a:p>
          <a:endParaRPr lang="pt-BR"/>
        </a:p>
      </dgm:t>
    </dgm:pt>
    <dgm:pt modelId="{569BF4F8-4591-40DE-BB22-8E3A388C0931}">
      <dgm:prSet phldrT="[Texto]"/>
      <dgm:spPr/>
      <dgm:t>
        <a:bodyPr/>
        <a:lstStyle/>
        <a:p>
          <a:r>
            <a:rPr lang="pt-BR" dirty="0"/>
            <a:t>Coordenação-geral de Educação de Jovens e Adultos</a:t>
          </a:r>
        </a:p>
        <a:p>
          <a:r>
            <a:rPr lang="pt-BR" dirty="0"/>
            <a:t>CGEJA</a:t>
          </a:r>
        </a:p>
        <a:p>
          <a:r>
            <a:rPr lang="pt-BR" dirty="0" err="1"/>
            <a:t>Mariangela</a:t>
          </a:r>
          <a:r>
            <a:rPr lang="pt-BR" dirty="0"/>
            <a:t>  Graciano</a:t>
          </a:r>
        </a:p>
        <a:p>
          <a:r>
            <a:rPr lang="pt-BR" dirty="0" err="1"/>
            <a:t>mariangelagraciano@mec.gov.br</a:t>
          </a:r>
          <a:endParaRPr lang="pt-BR" dirty="0"/>
        </a:p>
      </dgm:t>
    </dgm:pt>
    <dgm:pt modelId="{8127734C-3DFC-4CBB-AD9C-D40EAFA64EF4}" type="parTrans" cxnId="{800B0FC6-04DD-4FBF-9568-DAEDAA60F0A0}">
      <dgm:prSet/>
      <dgm:spPr/>
      <dgm:t>
        <a:bodyPr/>
        <a:lstStyle/>
        <a:p>
          <a:endParaRPr lang="pt-BR"/>
        </a:p>
      </dgm:t>
    </dgm:pt>
    <dgm:pt modelId="{5B23D933-7DFF-4E61-A8A3-7AC428BEAA64}" type="sibTrans" cxnId="{800B0FC6-04DD-4FBF-9568-DAEDAA60F0A0}">
      <dgm:prSet/>
      <dgm:spPr/>
      <dgm:t>
        <a:bodyPr/>
        <a:lstStyle/>
        <a:p>
          <a:endParaRPr lang="pt-BR"/>
        </a:p>
      </dgm:t>
    </dgm:pt>
    <dgm:pt modelId="{A04FE899-C331-48D3-A2B8-A3E2F2FF9C64}" type="pres">
      <dgm:prSet presAssocID="{625D9467-F395-4EB2-A914-81C638A9F4C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FADA057-CD35-403A-A3D4-835A23A8B9E9}" type="pres">
      <dgm:prSet presAssocID="{1F31E368-4041-48BE-A5F6-46E61296C809}" presName="hierRoot1" presStyleCnt="0"/>
      <dgm:spPr/>
    </dgm:pt>
    <dgm:pt modelId="{D80C25D2-BF17-41E0-BC7F-3E16A54DBFEA}" type="pres">
      <dgm:prSet presAssocID="{1F31E368-4041-48BE-A5F6-46E61296C809}" presName="composite" presStyleCnt="0"/>
      <dgm:spPr/>
    </dgm:pt>
    <dgm:pt modelId="{7BF4D346-40A1-44FF-94C9-ACABB69C3913}" type="pres">
      <dgm:prSet presAssocID="{1F31E368-4041-48BE-A5F6-46E61296C809}" presName="background" presStyleLbl="node0" presStyleIdx="0" presStyleCnt="1"/>
      <dgm:spPr/>
    </dgm:pt>
    <dgm:pt modelId="{D28DF3D9-664F-4484-A5A6-A1605E7AE5A3}" type="pres">
      <dgm:prSet presAssocID="{1F31E368-4041-48BE-A5F6-46E61296C809}" presName="text" presStyleLbl="fgAcc0" presStyleIdx="0" presStyleCnt="1">
        <dgm:presLayoutVars>
          <dgm:chPref val="3"/>
        </dgm:presLayoutVars>
      </dgm:prSet>
      <dgm:spPr/>
    </dgm:pt>
    <dgm:pt modelId="{15DD60C2-A72B-4E68-A3DA-FDF1760176CD}" type="pres">
      <dgm:prSet presAssocID="{1F31E368-4041-48BE-A5F6-46E61296C809}" presName="hierChild2" presStyleCnt="0"/>
      <dgm:spPr/>
    </dgm:pt>
    <dgm:pt modelId="{D36ABCB1-9F3B-458F-AEA9-6C953EFEABCA}" type="pres">
      <dgm:prSet presAssocID="{E4C203F4-15B8-4CD7-9389-E9B6EE432F08}" presName="Name10" presStyleLbl="parChTrans1D2" presStyleIdx="0" presStyleCnt="2"/>
      <dgm:spPr/>
    </dgm:pt>
    <dgm:pt modelId="{3B4B7139-C863-42FF-BE1A-5DB7462C9A5E}" type="pres">
      <dgm:prSet presAssocID="{D3A3AC6A-2E22-44EB-9252-98BC6B510C99}" presName="hierRoot2" presStyleCnt="0"/>
      <dgm:spPr/>
    </dgm:pt>
    <dgm:pt modelId="{3D782E03-8086-48CD-8A50-4EECBA31863D}" type="pres">
      <dgm:prSet presAssocID="{D3A3AC6A-2E22-44EB-9252-98BC6B510C99}" presName="composite2" presStyleCnt="0"/>
      <dgm:spPr/>
    </dgm:pt>
    <dgm:pt modelId="{E8F2411D-5414-4351-B04A-10727C7CC146}" type="pres">
      <dgm:prSet presAssocID="{D3A3AC6A-2E22-44EB-9252-98BC6B510C99}" presName="background2" presStyleLbl="node2" presStyleIdx="0" presStyleCnt="2"/>
      <dgm:spPr/>
    </dgm:pt>
    <dgm:pt modelId="{BA8F8A47-D548-496B-8F4E-B553721C782D}" type="pres">
      <dgm:prSet presAssocID="{D3A3AC6A-2E22-44EB-9252-98BC6B510C99}" presName="text2" presStyleLbl="fgAcc2" presStyleIdx="0" presStyleCnt="2" custLinFactNeighborY="2839">
        <dgm:presLayoutVars>
          <dgm:chPref val="3"/>
        </dgm:presLayoutVars>
      </dgm:prSet>
      <dgm:spPr/>
    </dgm:pt>
    <dgm:pt modelId="{E7FC982C-C34E-4171-B2D9-AF0F625BD740}" type="pres">
      <dgm:prSet presAssocID="{D3A3AC6A-2E22-44EB-9252-98BC6B510C99}" presName="hierChild3" presStyleCnt="0"/>
      <dgm:spPr/>
    </dgm:pt>
    <dgm:pt modelId="{27D065EF-E3F7-488B-8146-D32721AC3AB2}" type="pres">
      <dgm:prSet presAssocID="{8127734C-3DFC-4CBB-AD9C-D40EAFA64EF4}" presName="Name10" presStyleLbl="parChTrans1D2" presStyleIdx="1" presStyleCnt="2"/>
      <dgm:spPr/>
    </dgm:pt>
    <dgm:pt modelId="{DC2834FE-6689-4D0D-A876-32A7D4774BAA}" type="pres">
      <dgm:prSet presAssocID="{569BF4F8-4591-40DE-BB22-8E3A388C0931}" presName="hierRoot2" presStyleCnt="0"/>
      <dgm:spPr/>
    </dgm:pt>
    <dgm:pt modelId="{53EB7D5C-90BD-4870-8360-31A188DC52C3}" type="pres">
      <dgm:prSet presAssocID="{569BF4F8-4591-40DE-BB22-8E3A388C0931}" presName="composite2" presStyleCnt="0"/>
      <dgm:spPr/>
    </dgm:pt>
    <dgm:pt modelId="{04A29ABB-79FB-41BA-895A-8AE670B46D33}" type="pres">
      <dgm:prSet presAssocID="{569BF4F8-4591-40DE-BB22-8E3A388C0931}" presName="background2" presStyleLbl="node2" presStyleIdx="1" presStyleCnt="2"/>
      <dgm:spPr/>
    </dgm:pt>
    <dgm:pt modelId="{A0FB4EEF-B901-4562-A4D8-CAF7A05F1F5D}" type="pres">
      <dgm:prSet presAssocID="{569BF4F8-4591-40DE-BB22-8E3A388C0931}" presName="text2" presStyleLbl="fgAcc2" presStyleIdx="1" presStyleCnt="2">
        <dgm:presLayoutVars>
          <dgm:chPref val="3"/>
        </dgm:presLayoutVars>
      </dgm:prSet>
      <dgm:spPr/>
    </dgm:pt>
    <dgm:pt modelId="{597728F9-5363-433A-9E00-CCE672ABDD49}" type="pres">
      <dgm:prSet presAssocID="{569BF4F8-4591-40DE-BB22-8E3A388C0931}" presName="hierChild3" presStyleCnt="0"/>
      <dgm:spPr/>
    </dgm:pt>
  </dgm:ptLst>
  <dgm:cxnLst>
    <dgm:cxn modelId="{7D84723B-F43D-46C5-ADD1-CAC68EA2BCBA}" type="presOf" srcId="{569BF4F8-4591-40DE-BB22-8E3A388C0931}" destId="{A0FB4EEF-B901-4562-A4D8-CAF7A05F1F5D}" srcOrd="0" destOrd="0" presId="urn:microsoft.com/office/officeart/2005/8/layout/hierarchy1"/>
    <dgm:cxn modelId="{94318CA5-CFBA-4E30-9768-045B462E71B0}" srcId="{1F31E368-4041-48BE-A5F6-46E61296C809}" destId="{D3A3AC6A-2E22-44EB-9252-98BC6B510C99}" srcOrd="0" destOrd="0" parTransId="{E4C203F4-15B8-4CD7-9389-E9B6EE432F08}" sibTransId="{AFC38F29-7EC4-45C8-8835-9D16B7F6A009}"/>
    <dgm:cxn modelId="{800B0FC6-04DD-4FBF-9568-DAEDAA60F0A0}" srcId="{1F31E368-4041-48BE-A5F6-46E61296C809}" destId="{569BF4F8-4591-40DE-BB22-8E3A388C0931}" srcOrd="1" destOrd="0" parTransId="{8127734C-3DFC-4CBB-AD9C-D40EAFA64EF4}" sibTransId="{5B23D933-7DFF-4E61-A8A3-7AC428BEAA64}"/>
    <dgm:cxn modelId="{FDC780CF-A581-470F-A1CD-E9B43A2B9BD8}" type="presOf" srcId="{E4C203F4-15B8-4CD7-9389-E9B6EE432F08}" destId="{D36ABCB1-9F3B-458F-AEA9-6C953EFEABCA}" srcOrd="0" destOrd="0" presId="urn:microsoft.com/office/officeart/2005/8/layout/hierarchy1"/>
    <dgm:cxn modelId="{F815E8D3-912D-4E9D-A9F6-77B921F3EA79}" type="presOf" srcId="{D3A3AC6A-2E22-44EB-9252-98BC6B510C99}" destId="{BA8F8A47-D548-496B-8F4E-B553721C782D}" srcOrd="0" destOrd="0" presId="urn:microsoft.com/office/officeart/2005/8/layout/hierarchy1"/>
    <dgm:cxn modelId="{9D708ED6-4465-4AA7-86CD-B01BF63A19CB}" type="presOf" srcId="{8127734C-3DFC-4CBB-AD9C-D40EAFA64EF4}" destId="{27D065EF-E3F7-488B-8146-D32721AC3AB2}" srcOrd="0" destOrd="0" presId="urn:microsoft.com/office/officeart/2005/8/layout/hierarchy1"/>
    <dgm:cxn modelId="{0E547ADB-E729-4ACA-8A48-CC0CCF6A6864}" type="presOf" srcId="{625D9467-F395-4EB2-A914-81C638A9F4C0}" destId="{A04FE899-C331-48D3-A2B8-A3E2F2FF9C64}" srcOrd="0" destOrd="0" presId="urn:microsoft.com/office/officeart/2005/8/layout/hierarchy1"/>
    <dgm:cxn modelId="{C22D60EE-6210-4FCA-9BE4-5F006243CBA0}" type="presOf" srcId="{1F31E368-4041-48BE-A5F6-46E61296C809}" destId="{D28DF3D9-664F-4484-A5A6-A1605E7AE5A3}" srcOrd="0" destOrd="0" presId="urn:microsoft.com/office/officeart/2005/8/layout/hierarchy1"/>
    <dgm:cxn modelId="{2B2CB4F8-FC4C-4B4C-AAC5-115AECD79D6A}" srcId="{625D9467-F395-4EB2-A914-81C638A9F4C0}" destId="{1F31E368-4041-48BE-A5F6-46E61296C809}" srcOrd="0" destOrd="0" parTransId="{2D011C0F-311B-4C69-8C2D-5903FE4819CE}" sibTransId="{6E687950-4C24-4D5F-B8F5-76C9E4691BE9}"/>
    <dgm:cxn modelId="{6FCD8880-0389-409B-81CE-F05EF8CFFCF6}" type="presParOf" srcId="{A04FE899-C331-48D3-A2B8-A3E2F2FF9C64}" destId="{4FADA057-CD35-403A-A3D4-835A23A8B9E9}" srcOrd="0" destOrd="0" presId="urn:microsoft.com/office/officeart/2005/8/layout/hierarchy1"/>
    <dgm:cxn modelId="{46F0371C-5EFA-4DAB-9491-A78F07F1AF21}" type="presParOf" srcId="{4FADA057-CD35-403A-A3D4-835A23A8B9E9}" destId="{D80C25D2-BF17-41E0-BC7F-3E16A54DBFEA}" srcOrd="0" destOrd="0" presId="urn:microsoft.com/office/officeart/2005/8/layout/hierarchy1"/>
    <dgm:cxn modelId="{A84C5B17-9888-4DDC-9E4D-086F2D7337D4}" type="presParOf" srcId="{D80C25D2-BF17-41E0-BC7F-3E16A54DBFEA}" destId="{7BF4D346-40A1-44FF-94C9-ACABB69C3913}" srcOrd="0" destOrd="0" presId="urn:microsoft.com/office/officeart/2005/8/layout/hierarchy1"/>
    <dgm:cxn modelId="{9252C78A-259F-4DD8-9306-F46AB2CB5359}" type="presParOf" srcId="{D80C25D2-BF17-41E0-BC7F-3E16A54DBFEA}" destId="{D28DF3D9-664F-4484-A5A6-A1605E7AE5A3}" srcOrd="1" destOrd="0" presId="urn:microsoft.com/office/officeart/2005/8/layout/hierarchy1"/>
    <dgm:cxn modelId="{55617321-4F52-4408-BAC2-9BF0BBD03FEA}" type="presParOf" srcId="{4FADA057-CD35-403A-A3D4-835A23A8B9E9}" destId="{15DD60C2-A72B-4E68-A3DA-FDF1760176CD}" srcOrd="1" destOrd="0" presId="urn:microsoft.com/office/officeart/2005/8/layout/hierarchy1"/>
    <dgm:cxn modelId="{C16EF431-0318-4DBA-9EE6-0E49B67BF4AB}" type="presParOf" srcId="{15DD60C2-A72B-4E68-A3DA-FDF1760176CD}" destId="{D36ABCB1-9F3B-458F-AEA9-6C953EFEABCA}" srcOrd="0" destOrd="0" presId="urn:microsoft.com/office/officeart/2005/8/layout/hierarchy1"/>
    <dgm:cxn modelId="{CA2062AF-12F7-4BEC-942A-1273479DCBA1}" type="presParOf" srcId="{15DD60C2-A72B-4E68-A3DA-FDF1760176CD}" destId="{3B4B7139-C863-42FF-BE1A-5DB7462C9A5E}" srcOrd="1" destOrd="0" presId="urn:microsoft.com/office/officeart/2005/8/layout/hierarchy1"/>
    <dgm:cxn modelId="{0C932DA7-887D-4FE4-B5EB-6C2E4070951C}" type="presParOf" srcId="{3B4B7139-C863-42FF-BE1A-5DB7462C9A5E}" destId="{3D782E03-8086-48CD-8A50-4EECBA31863D}" srcOrd="0" destOrd="0" presId="urn:microsoft.com/office/officeart/2005/8/layout/hierarchy1"/>
    <dgm:cxn modelId="{BC8A0FBA-42F1-4516-A886-1FAF19B269B7}" type="presParOf" srcId="{3D782E03-8086-48CD-8A50-4EECBA31863D}" destId="{E8F2411D-5414-4351-B04A-10727C7CC146}" srcOrd="0" destOrd="0" presId="urn:microsoft.com/office/officeart/2005/8/layout/hierarchy1"/>
    <dgm:cxn modelId="{2AF3CAD6-B0F8-4A34-9EB8-CB34C46A53A9}" type="presParOf" srcId="{3D782E03-8086-48CD-8A50-4EECBA31863D}" destId="{BA8F8A47-D548-496B-8F4E-B553721C782D}" srcOrd="1" destOrd="0" presId="urn:microsoft.com/office/officeart/2005/8/layout/hierarchy1"/>
    <dgm:cxn modelId="{A938070C-50D8-4B95-890D-CC8AF920599A}" type="presParOf" srcId="{3B4B7139-C863-42FF-BE1A-5DB7462C9A5E}" destId="{E7FC982C-C34E-4171-B2D9-AF0F625BD740}" srcOrd="1" destOrd="0" presId="urn:microsoft.com/office/officeart/2005/8/layout/hierarchy1"/>
    <dgm:cxn modelId="{0206535F-14ED-4B90-BBF1-7388EA813880}" type="presParOf" srcId="{15DD60C2-A72B-4E68-A3DA-FDF1760176CD}" destId="{27D065EF-E3F7-488B-8146-D32721AC3AB2}" srcOrd="2" destOrd="0" presId="urn:microsoft.com/office/officeart/2005/8/layout/hierarchy1"/>
    <dgm:cxn modelId="{F3A3FC6A-4693-46F8-A560-F6FB7E265594}" type="presParOf" srcId="{15DD60C2-A72B-4E68-A3DA-FDF1760176CD}" destId="{DC2834FE-6689-4D0D-A876-32A7D4774BAA}" srcOrd="3" destOrd="0" presId="urn:microsoft.com/office/officeart/2005/8/layout/hierarchy1"/>
    <dgm:cxn modelId="{17B519DA-E922-4627-B523-DB020E8FED0F}" type="presParOf" srcId="{DC2834FE-6689-4D0D-A876-32A7D4774BAA}" destId="{53EB7D5C-90BD-4870-8360-31A188DC52C3}" srcOrd="0" destOrd="0" presId="urn:microsoft.com/office/officeart/2005/8/layout/hierarchy1"/>
    <dgm:cxn modelId="{CC7F6A78-8749-440A-9990-360D0FD35536}" type="presParOf" srcId="{53EB7D5C-90BD-4870-8360-31A188DC52C3}" destId="{04A29ABB-79FB-41BA-895A-8AE670B46D33}" srcOrd="0" destOrd="0" presId="urn:microsoft.com/office/officeart/2005/8/layout/hierarchy1"/>
    <dgm:cxn modelId="{364E7977-F04C-497E-BFEE-3429DF56A891}" type="presParOf" srcId="{53EB7D5C-90BD-4870-8360-31A188DC52C3}" destId="{A0FB4EEF-B901-4562-A4D8-CAF7A05F1F5D}" srcOrd="1" destOrd="0" presId="urn:microsoft.com/office/officeart/2005/8/layout/hierarchy1"/>
    <dgm:cxn modelId="{DDFBD105-0777-41F2-B576-EEDA9BE78E79}" type="presParOf" srcId="{DC2834FE-6689-4D0D-A876-32A7D4774BAA}" destId="{597728F9-5363-433A-9E00-CCE672ABDD4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894B5F-5755-4BE5-B971-C27BA41064DE}" type="doc">
      <dgm:prSet loTypeId="urn:microsoft.com/office/officeart/2005/8/layout/orgChart1" loCatId="hierarchy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pt-BR"/>
        </a:p>
      </dgm:t>
    </dgm:pt>
    <dgm:pt modelId="{A3BE09A0-67C8-4A2C-B378-0797B6ACD585}">
      <dgm:prSet phldrT="[Texto]" phldr="0"/>
      <dgm:spPr/>
      <dgm:t>
        <a:bodyPr/>
        <a:lstStyle/>
        <a:p>
          <a:r>
            <a:rPr lang="pt-BR">
              <a:latin typeface="Arial"/>
            </a:rPr>
            <a:t>Alfabetização</a:t>
          </a:r>
          <a:endParaRPr lang="pt-BR"/>
        </a:p>
      </dgm:t>
    </dgm:pt>
    <dgm:pt modelId="{44B0B979-E4D1-439B-8A98-94A47BBD6341}" type="parTrans" cxnId="{62D43208-CEB5-4FC6-81D9-39980AF1D617}">
      <dgm:prSet/>
      <dgm:spPr/>
      <dgm:t>
        <a:bodyPr/>
        <a:lstStyle/>
        <a:p>
          <a:endParaRPr lang="pt-BR"/>
        </a:p>
      </dgm:t>
    </dgm:pt>
    <dgm:pt modelId="{87973E60-0DA6-4344-9CCD-BC995CB6934E}" type="sibTrans" cxnId="{62D43208-CEB5-4FC6-81D9-39980AF1D617}">
      <dgm:prSet/>
      <dgm:spPr/>
      <dgm:t>
        <a:bodyPr/>
        <a:lstStyle/>
        <a:p>
          <a:endParaRPr lang="pt-BR"/>
        </a:p>
      </dgm:t>
    </dgm:pt>
    <dgm:pt modelId="{8E986E9E-6AF4-4ED9-A752-7DEF826655A8}">
      <dgm:prSet phldrT="[Texto]" phldr="0"/>
      <dgm:spPr/>
      <dgm:t>
        <a:bodyPr/>
        <a:lstStyle/>
        <a:p>
          <a:pPr rtl="0"/>
          <a:r>
            <a:rPr lang="pt-BR">
              <a:latin typeface="Arial"/>
            </a:rPr>
            <a:t>Elevação de escolaridade</a:t>
          </a:r>
          <a:endParaRPr lang="pt-BR"/>
        </a:p>
      </dgm:t>
    </dgm:pt>
    <dgm:pt modelId="{A6D5389A-C7EB-4389-9D6E-26321C715B5F}" type="parTrans" cxnId="{6CD576B5-F98B-4123-B4CA-6A9944AA5C89}">
      <dgm:prSet/>
      <dgm:spPr/>
      <dgm:t>
        <a:bodyPr/>
        <a:lstStyle/>
        <a:p>
          <a:endParaRPr lang="pt-BR"/>
        </a:p>
      </dgm:t>
    </dgm:pt>
    <dgm:pt modelId="{4D9C76C0-5EF4-41C8-8FBB-98C104C4D0BE}" type="sibTrans" cxnId="{6CD576B5-F98B-4123-B4CA-6A9944AA5C89}">
      <dgm:prSet/>
      <dgm:spPr/>
      <dgm:t>
        <a:bodyPr/>
        <a:lstStyle/>
        <a:p>
          <a:endParaRPr lang="pt-BR"/>
        </a:p>
      </dgm:t>
    </dgm:pt>
    <dgm:pt modelId="{1020B725-9653-41EB-840E-E60D2BC3A549}">
      <dgm:prSet phldrT="[Texto]" phldr="0"/>
      <dgm:spPr/>
      <dgm:t>
        <a:bodyPr/>
        <a:lstStyle/>
        <a:p>
          <a:pPr rtl="0"/>
          <a:r>
            <a:rPr lang="pt-BR" dirty="0">
              <a:latin typeface="Arial"/>
            </a:rPr>
            <a:t>EJA integrada à </a:t>
          </a:r>
          <a:r>
            <a:rPr lang="pt-BR" dirty="0">
              <a:latin typeface="+mn-lt"/>
            </a:rPr>
            <a:t>Educação </a:t>
          </a:r>
          <a:r>
            <a:rPr lang="pt-BR" dirty="0">
              <a:latin typeface="Arial"/>
            </a:rPr>
            <a:t>Profissional</a:t>
          </a:r>
          <a:endParaRPr lang="pt-BR" dirty="0"/>
        </a:p>
      </dgm:t>
    </dgm:pt>
    <dgm:pt modelId="{CA959C93-9D50-4B39-956A-A399407EAED2}" type="parTrans" cxnId="{5190CAD0-F4F6-4D6F-8FBB-8AB9C49C0A32}">
      <dgm:prSet/>
      <dgm:spPr/>
      <dgm:t>
        <a:bodyPr/>
        <a:lstStyle/>
        <a:p>
          <a:endParaRPr lang="pt-BR"/>
        </a:p>
      </dgm:t>
    </dgm:pt>
    <dgm:pt modelId="{ABB55630-F29A-42E1-ABE0-FDB1161966F0}" type="sibTrans" cxnId="{5190CAD0-F4F6-4D6F-8FBB-8AB9C49C0A32}">
      <dgm:prSet/>
      <dgm:spPr/>
      <dgm:t>
        <a:bodyPr/>
        <a:lstStyle/>
        <a:p>
          <a:endParaRPr lang="pt-BR"/>
        </a:p>
      </dgm:t>
    </dgm:pt>
    <dgm:pt modelId="{FA7A1F2B-4784-4C71-A70A-5BEB286EE035}" type="pres">
      <dgm:prSet presAssocID="{04894B5F-5755-4BE5-B971-C27BA41064D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7E1B223-29F0-498E-A50C-0E1023628F1F}" type="pres">
      <dgm:prSet presAssocID="{A3BE09A0-67C8-4A2C-B378-0797B6ACD585}" presName="hierRoot1" presStyleCnt="0">
        <dgm:presLayoutVars>
          <dgm:hierBranch val="init"/>
        </dgm:presLayoutVars>
      </dgm:prSet>
      <dgm:spPr/>
    </dgm:pt>
    <dgm:pt modelId="{F4E6BC12-1B4E-48A1-A573-3055092B2162}" type="pres">
      <dgm:prSet presAssocID="{A3BE09A0-67C8-4A2C-B378-0797B6ACD585}" presName="rootComposite1" presStyleCnt="0"/>
      <dgm:spPr/>
    </dgm:pt>
    <dgm:pt modelId="{28DCD244-4FFF-4761-A778-CF49D5C43041}" type="pres">
      <dgm:prSet presAssocID="{A3BE09A0-67C8-4A2C-B378-0797B6ACD585}" presName="rootText1" presStyleLbl="node0" presStyleIdx="0" presStyleCnt="3">
        <dgm:presLayoutVars>
          <dgm:chPref val="3"/>
        </dgm:presLayoutVars>
      </dgm:prSet>
      <dgm:spPr/>
    </dgm:pt>
    <dgm:pt modelId="{45B00192-11E4-43C7-9E3A-7D2A9A3012E9}" type="pres">
      <dgm:prSet presAssocID="{A3BE09A0-67C8-4A2C-B378-0797B6ACD585}" presName="rootConnector1" presStyleLbl="node1" presStyleIdx="0" presStyleCnt="0"/>
      <dgm:spPr/>
    </dgm:pt>
    <dgm:pt modelId="{43E9CAD6-7DD2-4A01-9466-0ACAC7BCDEA2}" type="pres">
      <dgm:prSet presAssocID="{A3BE09A0-67C8-4A2C-B378-0797B6ACD585}" presName="hierChild2" presStyleCnt="0"/>
      <dgm:spPr/>
    </dgm:pt>
    <dgm:pt modelId="{47065D16-078B-43EE-904E-90AC2BDAE493}" type="pres">
      <dgm:prSet presAssocID="{A3BE09A0-67C8-4A2C-B378-0797B6ACD585}" presName="hierChild3" presStyleCnt="0"/>
      <dgm:spPr/>
    </dgm:pt>
    <dgm:pt modelId="{768EC8FD-109F-4625-8EF4-EC00379324E3}" type="pres">
      <dgm:prSet presAssocID="{8E986E9E-6AF4-4ED9-A752-7DEF826655A8}" presName="hierRoot1" presStyleCnt="0">
        <dgm:presLayoutVars>
          <dgm:hierBranch val="init"/>
        </dgm:presLayoutVars>
      </dgm:prSet>
      <dgm:spPr/>
    </dgm:pt>
    <dgm:pt modelId="{853C84B6-C5AC-4D9D-825E-D75C9358F1A0}" type="pres">
      <dgm:prSet presAssocID="{8E986E9E-6AF4-4ED9-A752-7DEF826655A8}" presName="rootComposite1" presStyleCnt="0"/>
      <dgm:spPr/>
    </dgm:pt>
    <dgm:pt modelId="{BF923198-8C33-4E9F-ACCE-39B82FFDBAE7}" type="pres">
      <dgm:prSet presAssocID="{8E986E9E-6AF4-4ED9-A752-7DEF826655A8}" presName="rootText1" presStyleLbl="node0" presStyleIdx="1" presStyleCnt="3">
        <dgm:presLayoutVars>
          <dgm:chPref val="3"/>
        </dgm:presLayoutVars>
      </dgm:prSet>
      <dgm:spPr/>
    </dgm:pt>
    <dgm:pt modelId="{89168406-DCB3-4A3E-B337-5DD5D81E43BC}" type="pres">
      <dgm:prSet presAssocID="{8E986E9E-6AF4-4ED9-A752-7DEF826655A8}" presName="rootConnector1" presStyleLbl="node1" presStyleIdx="0" presStyleCnt="0"/>
      <dgm:spPr/>
    </dgm:pt>
    <dgm:pt modelId="{160BD50F-FEC7-4A6D-BFCF-E8B1D2989B8D}" type="pres">
      <dgm:prSet presAssocID="{8E986E9E-6AF4-4ED9-A752-7DEF826655A8}" presName="hierChild2" presStyleCnt="0"/>
      <dgm:spPr/>
    </dgm:pt>
    <dgm:pt modelId="{FAA4E161-C627-45E3-8227-5A23D931649E}" type="pres">
      <dgm:prSet presAssocID="{8E986E9E-6AF4-4ED9-A752-7DEF826655A8}" presName="hierChild3" presStyleCnt="0"/>
      <dgm:spPr/>
    </dgm:pt>
    <dgm:pt modelId="{1DF1A7B5-2257-4C7D-9B6F-BA189B7E400B}" type="pres">
      <dgm:prSet presAssocID="{1020B725-9653-41EB-840E-E60D2BC3A549}" presName="hierRoot1" presStyleCnt="0">
        <dgm:presLayoutVars>
          <dgm:hierBranch val="init"/>
        </dgm:presLayoutVars>
      </dgm:prSet>
      <dgm:spPr/>
    </dgm:pt>
    <dgm:pt modelId="{8CF5495C-8535-4F16-AB09-4A53E3278E43}" type="pres">
      <dgm:prSet presAssocID="{1020B725-9653-41EB-840E-E60D2BC3A549}" presName="rootComposite1" presStyleCnt="0"/>
      <dgm:spPr/>
    </dgm:pt>
    <dgm:pt modelId="{518B4B81-1D8A-43B4-81DB-B3DE13E1C03F}" type="pres">
      <dgm:prSet presAssocID="{1020B725-9653-41EB-840E-E60D2BC3A549}" presName="rootText1" presStyleLbl="node0" presStyleIdx="2" presStyleCnt="3" custScaleX="115935" custScaleY="110895">
        <dgm:presLayoutVars>
          <dgm:chPref val="3"/>
        </dgm:presLayoutVars>
      </dgm:prSet>
      <dgm:spPr/>
    </dgm:pt>
    <dgm:pt modelId="{E50EB166-F1A0-4DCB-8077-2C3D3A996391}" type="pres">
      <dgm:prSet presAssocID="{1020B725-9653-41EB-840E-E60D2BC3A549}" presName="rootConnector1" presStyleLbl="node1" presStyleIdx="0" presStyleCnt="0"/>
      <dgm:spPr/>
    </dgm:pt>
    <dgm:pt modelId="{11CF2F94-15F2-48CC-B4D4-E06AECF7F114}" type="pres">
      <dgm:prSet presAssocID="{1020B725-9653-41EB-840E-E60D2BC3A549}" presName="hierChild2" presStyleCnt="0"/>
      <dgm:spPr/>
    </dgm:pt>
    <dgm:pt modelId="{CDC5F948-1B45-4E80-B96C-A8770BC23E46}" type="pres">
      <dgm:prSet presAssocID="{1020B725-9653-41EB-840E-E60D2BC3A549}" presName="hierChild3" presStyleCnt="0"/>
      <dgm:spPr/>
    </dgm:pt>
  </dgm:ptLst>
  <dgm:cxnLst>
    <dgm:cxn modelId="{62D43208-CEB5-4FC6-81D9-39980AF1D617}" srcId="{04894B5F-5755-4BE5-B971-C27BA41064DE}" destId="{A3BE09A0-67C8-4A2C-B378-0797B6ACD585}" srcOrd="0" destOrd="0" parTransId="{44B0B979-E4D1-439B-8A98-94A47BBD6341}" sibTransId="{87973E60-0DA6-4344-9CCD-BC995CB6934E}"/>
    <dgm:cxn modelId="{E8789408-C63A-4965-B4F8-0F3E8065D433}" type="presOf" srcId="{A3BE09A0-67C8-4A2C-B378-0797B6ACD585}" destId="{28DCD244-4FFF-4761-A778-CF49D5C43041}" srcOrd="0" destOrd="0" presId="urn:microsoft.com/office/officeart/2005/8/layout/orgChart1"/>
    <dgm:cxn modelId="{A067FD27-53C5-404C-AEE5-0A02959F7ED0}" type="presOf" srcId="{1020B725-9653-41EB-840E-E60D2BC3A549}" destId="{E50EB166-F1A0-4DCB-8077-2C3D3A996391}" srcOrd="1" destOrd="0" presId="urn:microsoft.com/office/officeart/2005/8/layout/orgChart1"/>
    <dgm:cxn modelId="{0E788B64-D584-49B1-85DA-973EF9064A14}" type="presOf" srcId="{8E986E9E-6AF4-4ED9-A752-7DEF826655A8}" destId="{BF923198-8C33-4E9F-ACCE-39B82FFDBAE7}" srcOrd="0" destOrd="0" presId="urn:microsoft.com/office/officeart/2005/8/layout/orgChart1"/>
    <dgm:cxn modelId="{3052A553-4E26-4B89-8766-7BE66B8589BA}" type="presOf" srcId="{8E986E9E-6AF4-4ED9-A752-7DEF826655A8}" destId="{89168406-DCB3-4A3E-B337-5DD5D81E43BC}" srcOrd="1" destOrd="0" presId="urn:microsoft.com/office/officeart/2005/8/layout/orgChart1"/>
    <dgm:cxn modelId="{6CCE7359-80CB-4CD8-A968-C40E69FD37C7}" type="presOf" srcId="{1020B725-9653-41EB-840E-E60D2BC3A549}" destId="{518B4B81-1D8A-43B4-81DB-B3DE13E1C03F}" srcOrd="0" destOrd="0" presId="urn:microsoft.com/office/officeart/2005/8/layout/orgChart1"/>
    <dgm:cxn modelId="{9DF26D93-166E-492B-92E9-18F883E5F608}" type="presOf" srcId="{A3BE09A0-67C8-4A2C-B378-0797B6ACD585}" destId="{45B00192-11E4-43C7-9E3A-7D2A9A3012E9}" srcOrd="1" destOrd="0" presId="urn:microsoft.com/office/officeart/2005/8/layout/orgChart1"/>
    <dgm:cxn modelId="{65C1B5A0-CABC-4F02-85AD-D137935638C8}" type="presOf" srcId="{04894B5F-5755-4BE5-B971-C27BA41064DE}" destId="{FA7A1F2B-4784-4C71-A70A-5BEB286EE035}" srcOrd="0" destOrd="0" presId="urn:microsoft.com/office/officeart/2005/8/layout/orgChart1"/>
    <dgm:cxn modelId="{6CD576B5-F98B-4123-B4CA-6A9944AA5C89}" srcId="{04894B5F-5755-4BE5-B971-C27BA41064DE}" destId="{8E986E9E-6AF4-4ED9-A752-7DEF826655A8}" srcOrd="1" destOrd="0" parTransId="{A6D5389A-C7EB-4389-9D6E-26321C715B5F}" sibTransId="{4D9C76C0-5EF4-41C8-8FBB-98C104C4D0BE}"/>
    <dgm:cxn modelId="{5190CAD0-F4F6-4D6F-8FBB-8AB9C49C0A32}" srcId="{04894B5F-5755-4BE5-B971-C27BA41064DE}" destId="{1020B725-9653-41EB-840E-E60D2BC3A549}" srcOrd="2" destOrd="0" parTransId="{CA959C93-9D50-4B39-956A-A399407EAED2}" sibTransId="{ABB55630-F29A-42E1-ABE0-FDB1161966F0}"/>
    <dgm:cxn modelId="{2E0BB9A9-8929-4291-879B-B44809FE9205}" type="presParOf" srcId="{FA7A1F2B-4784-4C71-A70A-5BEB286EE035}" destId="{57E1B223-29F0-498E-A50C-0E1023628F1F}" srcOrd="0" destOrd="0" presId="urn:microsoft.com/office/officeart/2005/8/layout/orgChart1"/>
    <dgm:cxn modelId="{AB029FF3-3B15-4B41-BD47-DF8927E13099}" type="presParOf" srcId="{57E1B223-29F0-498E-A50C-0E1023628F1F}" destId="{F4E6BC12-1B4E-48A1-A573-3055092B2162}" srcOrd="0" destOrd="0" presId="urn:microsoft.com/office/officeart/2005/8/layout/orgChart1"/>
    <dgm:cxn modelId="{A8BEEAC9-F99F-4B8A-B8EC-3AF2E64807A2}" type="presParOf" srcId="{F4E6BC12-1B4E-48A1-A573-3055092B2162}" destId="{28DCD244-4FFF-4761-A778-CF49D5C43041}" srcOrd="0" destOrd="0" presId="urn:microsoft.com/office/officeart/2005/8/layout/orgChart1"/>
    <dgm:cxn modelId="{46CB7269-D589-4EDD-A1D1-3638A6ABAB5A}" type="presParOf" srcId="{F4E6BC12-1B4E-48A1-A573-3055092B2162}" destId="{45B00192-11E4-43C7-9E3A-7D2A9A3012E9}" srcOrd="1" destOrd="0" presId="urn:microsoft.com/office/officeart/2005/8/layout/orgChart1"/>
    <dgm:cxn modelId="{B6887583-E88B-45AA-82F4-3D45B83430C0}" type="presParOf" srcId="{57E1B223-29F0-498E-A50C-0E1023628F1F}" destId="{43E9CAD6-7DD2-4A01-9466-0ACAC7BCDEA2}" srcOrd="1" destOrd="0" presId="urn:microsoft.com/office/officeart/2005/8/layout/orgChart1"/>
    <dgm:cxn modelId="{5E5F7E29-9E4D-4847-A711-F6FC77227A37}" type="presParOf" srcId="{57E1B223-29F0-498E-A50C-0E1023628F1F}" destId="{47065D16-078B-43EE-904E-90AC2BDAE493}" srcOrd="2" destOrd="0" presId="urn:microsoft.com/office/officeart/2005/8/layout/orgChart1"/>
    <dgm:cxn modelId="{615E7951-96BE-451C-827E-A726A845DC06}" type="presParOf" srcId="{FA7A1F2B-4784-4C71-A70A-5BEB286EE035}" destId="{768EC8FD-109F-4625-8EF4-EC00379324E3}" srcOrd="1" destOrd="0" presId="urn:microsoft.com/office/officeart/2005/8/layout/orgChart1"/>
    <dgm:cxn modelId="{EE59E825-A787-4874-BF01-26365CAFEAD6}" type="presParOf" srcId="{768EC8FD-109F-4625-8EF4-EC00379324E3}" destId="{853C84B6-C5AC-4D9D-825E-D75C9358F1A0}" srcOrd="0" destOrd="0" presId="urn:microsoft.com/office/officeart/2005/8/layout/orgChart1"/>
    <dgm:cxn modelId="{98237734-4310-46FA-B843-AF76AA5F40BF}" type="presParOf" srcId="{853C84B6-C5AC-4D9D-825E-D75C9358F1A0}" destId="{BF923198-8C33-4E9F-ACCE-39B82FFDBAE7}" srcOrd="0" destOrd="0" presId="urn:microsoft.com/office/officeart/2005/8/layout/orgChart1"/>
    <dgm:cxn modelId="{31397DA9-53CA-4DDC-B30E-C40B509CCA9D}" type="presParOf" srcId="{853C84B6-C5AC-4D9D-825E-D75C9358F1A0}" destId="{89168406-DCB3-4A3E-B337-5DD5D81E43BC}" srcOrd="1" destOrd="0" presId="urn:microsoft.com/office/officeart/2005/8/layout/orgChart1"/>
    <dgm:cxn modelId="{73CFC159-19A4-4162-A366-88FC710EB023}" type="presParOf" srcId="{768EC8FD-109F-4625-8EF4-EC00379324E3}" destId="{160BD50F-FEC7-4A6D-BFCF-E8B1D2989B8D}" srcOrd="1" destOrd="0" presId="urn:microsoft.com/office/officeart/2005/8/layout/orgChart1"/>
    <dgm:cxn modelId="{493CBB89-BAE0-4CD6-828B-E939BBCD866C}" type="presParOf" srcId="{768EC8FD-109F-4625-8EF4-EC00379324E3}" destId="{FAA4E161-C627-45E3-8227-5A23D931649E}" srcOrd="2" destOrd="0" presId="urn:microsoft.com/office/officeart/2005/8/layout/orgChart1"/>
    <dgm:cxn modelId="{DCF66369-4E9E-4713-AD68-8D63F731B9EB}" type="presParOf" srcId="{FA7A1F2B-4784-4C71-A70A-5BEB286EE035}" destId="{1DF1A7B5-2257-4C7D-9B6F-BA189B7E400B}" srcOrd="2" destOrd="0" presId="urn:microsoft.com/office/officeart/2005/8/layout/orgChart1"/>
    <dgm:cxn modelId="{3B50EC96-ADE9-4574-A572-6A6672444A37}" type="presParOf" srcId="{1DF1A7B5-2257-4C7D-9B6F-BA189B7E400B}" destId="{8CF5495C-8535-4F16-AB09-4A53E3278E43}" srcOrd="0" destOrd="0" presId="urn:microsoft.com/office/officeart/2005/8/layout/orgChart1"/>
    <dgm:cxn modelId="{EB199F50-030E-43B4-8C9E-48320E5ACF00}" type="presParOf" srcId="{8CF5495C-8535-4F16-AB09-4A53E3278E43}" destId="{518B4B81-1D8A-43B4-81DB-B3DE13E1C03F}" srcOrd="0" destOrd="0" presId="urn:microsoft.com/office/officeart/2005/8/layout/orgChart1"/>
    <dgm:cxn modelId="{6F13981E-0219-4F0E-A007-D9A2121BA102}" type="presParOf" srcId="{8CF5495C-8535-4F16-AB09-4A53E3278E43}" destId="{E50EB166-F1A0-4DCB-8077-2C3D3A996391}" srcOrd="1" destOrd="0" presId="urn:microsoft.com/office/officeart/2005/8/layout/orgChart1"/>
    <dgm:cxn modelId="{12465A02-F327-4696-8A97-92C6A3C30A95}" type="presParOf" srcId="{1DF1A7B5-2257-4C7D-9B6F-BA189B7E400B}" destId="{11CF2F94-15F2-48CC-B4D4-E06AECF7F114}" srcOrd="1" destOrd="0" presId="urn:microsoft.com/office/officeart/2005/8/layout/orgChart1"/>
    <dgm:cxn modelId="{5577D331-B445-469C-B5BC-DE418EA99180}" type="presParOf" srcId="{1DF1A7B5-2257-4C7D-9B6F-BA189B7E400B}" destId="{CDC5F948-1B45-4E80-B96C-A8770BC23E4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065EF-E3F7-488B-8146-D32721AC3AB2}">
      <dsp:nvSpPr>
        <dsp:cNvPr id="0" name=""/>
        <dsp:cNvSpPr/>
      </dsp:nvSpPr>
      <dsp:spPr>
        <a:xfrm>
          <a:off x="3292551" y="1335253"/>
          <a:ext cx="1283627" cy="6108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6303"/>
              </a:lnTo>
              <a:lnTo>
                <a:pt x="1283627" y="416303"/>
              </a:lnTo>
              <a:lnTo>
                <a:pt x="1283627" y="6108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6ABCB1-9F3B-458F-AEA9-6C953EFEABCA}">
      <dsp:nvSpPr>
        <dsp:cNvPr id="0" name=""/>
        <dsp:cNvSpPr/>
      </dsp:nvSpPr>
      <dsp:spPr>
        <a:xfrm>
          <a:off x="2008923" y="1335253"/>
          <a:ext cx="1283627" cy="612338"/>
        </a:xfrm>
        <a:custGeom>
          <a:avLst/>
          <a:gdLst/>
          <a:ahLst/>
          <a:cxnLst/>
          <a:rect l="0" t="0" r="0" b="0"/>
          <a:pathLst>
            <a:path>
              <a:moveTo>
                <a:pt x="1283627" y="0"/>
              </a:moveTo>
              <a:lnTo>
                <a:pt x="1283627" y="417752"/>
              </a:lnTo>
              <a:lnTo>
                <a:pt x="0" y="417752"/>
              </a:lnTo>
              <a:lnTo>
                <a:pt x="0" y="61233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F4D346-40A1-44FF-94C9-ACABB69C3913}">
      <dsp:nvSpPr>
        <dsp:cNvPr id="0" name=""/>
        <dsp:cNvSpPr/>
      </dsp:nvSpPr>
      <dsp:spPr>
        <a:xfrm>
          <a:off x="2242310" y="1448"/>
          <a:ext cx="2100480" cy="13338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8DF3D9-664F-4484-A5A6-A1605E7AE5A3}">
      <dsp:nvSpPr>
        <dsp:cNvPr id="0" name=""/>
        <dsp:cNvSpPr/>
      </dsp:nvSpPr>
      <dsp:spPr>
        <a:xfrm>
          <a:off x="2475697" y="223165"/>
          <a:ext cx="2100480" cy="13338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/>
            <a:t>Diretoria de Alfabetização e Educação de Jovens e Adultos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/>
            <a:t>DPAEJA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/>
            <a:t>Cláudia Borges Costa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/>
            <a:t>claudiacosta@mec.gov.br</a:t>
          </a:r>
        </a:p>
      </dsp:txBody>
      <dsp:txXfrm>
        <a:off x="2514763" y="262231"/>
        <a:ext cx="2022348" cy="1255673"/>
      </dsp:txXfrm>
    </dsp:sp>
    <dsp:sp modelId="{E8F2411D-5414-4351-B04A-10727C7CC146}">
      <dsp:nvSpPr>
        <dsp:cNvPr id="0" name=""/>
        <dsp:cNvSpPr/>
      </dsp:nvSpPr>
      <dsp:spPr>
        <a:xfrm>
          <a:off x="958683" y="1947592"/>
          <a:ext cx="2100480" cy="13338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F8A47-D548-496B-8F4E-B553721C782D}">
      <dsp:nvSpPr>
        <dsp:cNvPr id="0" name=""/>
        <dsp:cNvSpPr/>
      </dsp:nvSpPr>
      <dsp:spPr>
        <a:xfrm>
          <a:off x="1192070" y="2169309"/>
          <a:ext cx="2100480" cy="13338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000" kern="1200" dirty="0"/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/>
            <a:t>Coordenação-geral de Alfabetização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/>
            <a:t>CGALF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/>
            <a:t>Maria do Socorro Alencar Nunes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 err="1"/>
            <a:t>socorronunes@mec.gov.br</a:t>
          </a:r>
          <a:endParaRPr lang="pt-BR" sz="1000" kern="1200" dirty="0"/>
        </a:p>
      </dsp:txBody>
      <dsp:txXfrm>
        <a:off x="1231136" y="2208375"/>
        <a:ext cx="2022348" cy="1255673"/>
      </dsp:txXfrm>
    </dsp:sp>
    <dsp:sp modelId="{04A29ABB-79FB-41BA-895A-8AE670B46D33}">
      <dsp:nvSpPr>
        <dsp:cNvPr id="0" name=""/>
        <dsp:cNvSpPr/>
      </dsp:nvSpPr>
      <dsp:spPr>
        <a:xfrm>
          <a:off x="3525937" y="1946143"/>
          <a:ext cx="2100480" cy="13338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FB4EEF-B901-4562-A4D8-CAF7A05F1F5D}">
      <dsp:nvSpPr>
        <dsp:cNvPr id="0" name=""/>
        <dsp:cNvSpPr/>
      </dsp:nvSpPr>
      <dsp:spPr>
        <a:xfrm>
          <a:off x="3759324" y="2167861"/>
          <a:ext cx="2100480" cy="13338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/>
            <a:t>Coordenação-geral de Educação de Jovens e Adultos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/>
            <a:t>CGEJA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 err="1"/>
            <a:t>Mariangela</a:t>
          </a:r>
          <a:r>
            <a:rPr lang="pt-BR" sz="1000" kern="1200" dirty="0"/>
            <a:t>  Graciano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000" kern="1200" dirty="0" err="1"/>
            <a:t>mariangelagraciano@mec.gov.br</a:t>
          </a:r>
          <a:endParaRPr lang="pt-BR" sz="1000" kern="1200" dirty="0"/>
        </a:p>
      </dsp:txBody>
      <dsp:txXfrm>
        <a:off x="3798390" y="2206927"/>
        <a:ext cx="2022348" cy="12556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DCD244-4FFF-4761-A778-CF49D5C43041}">
      <dsp:nvSpPr>
        <dsp:cNvPr id="0" name=""/>
        <dsp:cNvSpPr/>
      </dsp:nvSpPr>
      <dsp:spPr>
        <a:xfrm>
          <a:off x="1765" y="964555"/>
          <a:ext cx="1906529" cy="953264"/>
        </a:xfrm>
        <a:prstGeom prst="rect">
          <a:avLst/>
        </a:prstGeom>
        <a:solidFill>
          <a:schemeClr val="accent3">
            <a:shade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>
              <a:latin typeface="Arial"/>
            </a:rPr>
            <a:t>Alfabetização</a:t>
          </a:r>
          <a:endParaRPr lang="pt-BR" sz="2400" kern="1200"/>
        </a:p>
      </dsp:txBody>
      <dsp:txXfrm>
        <a:off x="1765" y="964555"/>
        <a:ext cx="1906529" cy="953264"/>
      </dsp:txXfrm>
    </dsp:sp>
    <dsp:sp modelId="{BF923198-8C33-4E9F-ACCE-39B82FFDBAE7}">
      <dsp:nvSpPr>
        <dsp:cNvPr id="0" name=""/>
        <dsp:cNvSpPr/>
      </dsp:nvSpPr>
      <dsp:spPr>
        <a:xfrm>
          <a:off x="2308666" y="964555"/>
          <a:ext cx="1906529" cy="953264"/>
        </a:xfrm>
        <a:prstGeom prst="rect">
          <a:avLst/>
        </a:prstGeom>
        <a:solidFill>
          <a:schemeClr val="accent3">
            <a:shade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>
              <a:latin typeface="Arial"/>
            </a:rPr>
            <a:t>Elevação de escolaridade</a:t>
          </a:r>
          <a:endParaRPr lang="pt-BR" sz="2400" kern="1200"/>
        </a:p>
      </dsp:txBody>
      <dsp:txXfrm>
        <a:off x="2308666" y="964555"/>
        <a:ext cx="1906529" cy="953264"/>
      </dsp:txXfrm>
    </dsp:sp>
    <dsp:sp modelId="{518B4B81-1D8A-43B4-81DB-B3DE13E1C03F}">
      <dsp:nvSpPr>
        <dsp:cNvPr id="0" name=""/>
        <dsp:cNvSpPr/>
      </dsp:nvSpPr>
      <dsp:spPr>
        <a:xfrm>
          <a:off x="4615567" y="964555"/>
          <a:ext cx="2210335" cy="1057123"/>
        </a:xfrm>
        <a:prstGeom prst="rect">
          <a:avLst/>
        </a:prstGeom>
        <a:solidFill>
          <a:schemeClr val="accent3">
            <a:shade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>
              <a:latin typeface="Arial"/>
            </a:rPr>
            <a:t>EJA integrada à </a:t>
          </a:r>
          <a:r>
            <a:rPr lang="pt-BR" sz="2400" kern="1200" dirty="0">
              <a:latin typeface="+mn-lt"/>
            </a:rPr>
            <a:t>Educação </a:t>
          </a:r>
          <a:r>
            <a:rPr lang="pt-BR" sz="2400" kern="1200" dirty="0">
              <a:latin typeface="Arial"/>
            </a:rPr>
            <a:t>Profissional</a:t>
          </a:r>
          <a:endParaRPr lang="pt-BR" sz="2400" kern="1200" dirty="0"/>
        </a:p>
      </dsp:txBody>
      <dsp:txXfrm>
        <a:off x="4615567" y="964555"/>
        <a:ext cx="2210335" cy="10571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454809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9">
            <a:extLst>
              <a:ext uri="{FF2B5EF4-FFF2-40B4-BE49-F238E27FC236}">
                <a16:creationId xmlns:a16="http://schemas.microsoft.com/office/drawing/2014/main" id="{7784F8D9-C370-4CDD-81BE-EDAD0E59B2FC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 eaLnBrk="0" hangingPunct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eaLnBrk="1" hangingPunct="1"/>
            <a:fld id="{98482262-ED9E-4F2C-872E-0B4ADE5DB9D9}" type="slidenum">
              <a:rPr lang="pt-BR" altLang="pt-BR" sz="1200">
                <a:solidFill>
                  <a:srgbClr val="000000"/>
                </a:solidFill>
              </a:rPr>
              <a:pPr eaLnBrk="1" hangingPunct="1"/>
              <a:t>6</a:t>
            </a:fld>
            <a:endParaRPr lang="pt-BR" altLang="pt-BR" sz="1200">
              <a:solidFill>
                <a:srgbClr val="000000"/>
              </a:solidFill>
            </a:endParaRPr>
          </a:p>
        </p:txBody>
      </p:sp>
      <p:sp>
        <p:nvSpPr>
          <p:cNvPr id="40963" name="Text Box 1">
            <a:extLst>
              <a:ext uri="{FF2B5EF4-FFF2-40B4-BE49-F238E27FC236}">
                <a16:creationId xmlns:a16="http://schemas.microsoft.com/office/drawing/2014/main" id="{BFE541C8-063C-4422-8BF2-A3FC79718A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9144000"/>
            <a:ext cx="2971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E22E8E8F-34AC-4783-9804-C991F187BDF8}" type="slidenum">
              <a:rPr lang="pt-BR" altLang="pt-BR" sz="1200">
                <a:solidFill>
                  <a:srgbClr val="000000"/>
                </a:solidFill>
              </a:rPr>
              <a:pPr algn="r" eaLnBrk="1" hangingPunct="1">
                <a:buClrTx/>
                <a:buFontTx/>
                <a:buNone/>
              </a:pPr>
              <a:t>6</a:t>
            </a:fld>
            <a:endParaRPr lang="pt-BR" altLang="pt-BR" sz="1200">
              <a:solidFill>
                <a:srgbClr val="000000"/>
              </a:solidFill>
            </a:endParaRPr>
          </a:p>
        </p:txBody>
      </p:sp>
      <p:sp>
        <p:nvSpPr>
          <p:cNvPr id="40964" name="Rectangle 2">
            <a:extLst>
              <a:ext uri="{FF2B5EF4-FFF2-40B4-BE49-F238E27FC236}">
                <a16:creationId xmlns:a16="http://schemas.microsoft.com/office/drawing/2014/main" id="{DB2B8EC6-F785-48E4-A9D2-174BE4DE023B}"/>
              </a:ext>
            </a:extLst>
          </p:cNvPr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9550" y="723900"/>
            <a:ext cx="6438900" cy="36226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5" name="Rectangle 3">
            <a:extLst>
              <a:ext uri="{FF2B5EF4-FFF2-40B4-BE49-F238E27FC236}">
                <a16:creationId xmlns:a16="http://schemas.microsoft.com/office/drawing/2014/main" id="{AC17B883-F3F9-4805-A4C8-BD88A959ABF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587875"/>
            <a:ext cx="5029200" cy="4375150"/>
          </a:xfr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1454809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ldNum" idx="12"/>
          </p:nvPr>
        </p:nvSpPr>
        <p:spPr>
          <a:xfrm>
            <a:off x="8472450" y="4784399"/>
            <a:ext cx="4914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3E59013-4240-4BCB-9D6D-0402FB62C003}" type="datetime1">
              <a:rPr lang="pt-BR" smtClean="0"/>
              <a:t>06/07/2023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755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577739AD-D6CA-4274-AA92-863F2C2500CA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3539B30A-27D6-4E89-8D6E-B8A27C6DAF66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AD7210EA-C84E-4125-858C-F9BCEF25D609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DAF1D2BC-95D3-4704-A777-7F12C2F4101D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BF0CEAFF-2C21-4A8C-A243-9B81BF1E4760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pt-BR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99731673-3E7D-4C38-871D-FDE2BB0FF670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1ED17B90-F764-402A-A6DE-2A5426007D0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D5D5E3D8-CE26-4902-A1D0-2955A94D9A8D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0C12AEA8-31E8-41C0-9C15-49ECB6247959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ctrTitle"/>
          </p:nvPr>
        </p:nvSpPr>
        <p:spPr>
          <a:xfrm>
            <a:off x="360000" y="744575"/>
            <a:ext cx="84240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360000" y="2834125"/>
            <a:ext cx="84240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0" y="4784399"/>
            <a:ext cx="4914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6425B827-AD25-43B8-8089-7311234F88FA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BE72EC25-DE7B-4789-BF96-FD24384CCCB9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60BEF326-A135-4B5C-AC50-4FA2C6EFDBE6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60000" y="1152475"/>
            <a:ext cx="8244000" cy="34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0" y="4784399"/>
            <a:ext cx="4914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0" y="4784399"/>
            <a:ext cx="4914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0" y="4784399"/>
            <a:ext cx="4914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0" y="4784399"/>
            <a:ext cx="4914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0" y="4784399"/>
            <a:ext cx="4914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0" y="4784399"/>
            <a:ext cx="4914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0" y="4784399"/>
            <a:ext cx="4914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tabLst/>
              <a:defRPr/>
            </a:pPr>
            <a:fld id="{00000000-1234-1234-1234-123412341234}" type="slidenum">
              <a:rPr kumimoji="0" lang="pt-BR" sz="10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Helvetica Neue"/>
                <a:sym typeface="Helvetica Neue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  <a:tabLst/>
                <a:defRPr/>
              </a:pPr>
              <a:t>‹nº›</a:t>
            </a:fld>
            <a:endParaRPr kumimoji="0" sz="1000" b="0" i="0" u="none" strike="noStrike" kern="0" cap="none" spc="0" normalizeH="0" baseline="0" noProof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868218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60000" y="1152475"/>
            <a:ext cx="8244000" cy="34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Helvetica Neue"/>
              <a:buChar char="●"/>
              <a:defRPr sz="18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○"/>
              <a:defRPr sz="14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■"/>
              <a:defRPr sz="14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●"/>
              <a:defRPr sz="14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○"/>
              <a:defRPr sz="14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■"/>
              <a:defRPr sz="14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●"/>
              <a:defRPr sz="14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○"/>
              <a:defRPr sz="14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Helvetica Neue"/>
              <a:buChar char="■"/>
              <a:defRPr sz="14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0" y="4784399"/>
            <a:ext cx="4914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7" r:id="rId8"/>
    <p:sldLayoutId id="2147483692" r:id="rId9"/>
    <p:sldLayoutId id="2147483694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880">
          <p15:clr>
            <a:srgbClr val="EA4335"/>
          </p15:clr>
        </p15:guide>
        <p15:guide id="2" pos="113">
          <p15:clr>
            <a:srgbClr val="EA4335"/>
          </p15:clr>
        </p15:guide>
        <p15:guide id="3" pos="227">
          <p15:clr>
            <a:srgbClr val="EA4335"/>
          </p15:clr>
        </p15:guide>
        <p15:guide id="4" pos="340">
          <p15:clr>
            <a:srgbClr val="EA4335"/>
          </p15:clr>
        </p15:guide>
        <p15:guide id="5" pos="5647">
          <p15:clr>
            <a:srgbClr val="EA4335"/>
          </p15:clr>
        </p15:guide>
        <p15:guide id="6" pos="5533">
          <p15:clr>
            <a:srgbClr val="EA4335"/>
          </p15:clr>
        </p15:guide>
        <p15:guide id="7" pos="5420">
          <p15:clr>
            <a:srgbClr val="EA4335"/>
          </p15:clr>
        </p15:guide>
        <p15:guide id="8" orient="horz" pos="1620">
          <p15:clr>
            <a:srgbClr val="EA4335"/>
          </p15:clr>
        </p15:guide>
        <p15:guide id="9" orient="horz" pos="113">
          <p15:clr>
            <a:srgbClr val="EA4335"/>
          </p15:clr>
        </p15:guide>
        <p15:guide id="10" orient="horz" pos="227">
          <p15:clr>
            <a:srgbClr val="EA4335"/>
          </p15:clr>
        </p15:guide>
        <p15:guide id="11" orient="horz" pos="340">
          <p15:clr>
            <a:srgbClr val="EA4335"/>
          </p15:clr>
        </p15:guide>
        <p15:guide id="12" orient="horz" pos="3127">
          <p15:clr>
            <a:srgbClr val="EA4335"/>
          </p15:clr>
        </p15:guide>
        <p15:guide id="13" orient="horz" pos="3014">
          <p15:clr>
            <a:srgbClr val="EA4335"/>
          </p15:clr>
        </p15:guide>
        <p15:guide id="14" orient="horz" pos="2900">
          <p15:clr>
            <a:srgbClr val="EA4335"/>
          </p15:clr>
        </p15:guide>
        <p15:guide id="15" pos="2033">
          <p15:clr>
            <a:srgbClr val="EA4335"/>
          </p15:clr>
        </p15:guide>
        <p15:guide id="16" pos="3727">
          <p15:clr>
            <a:srgbClr val="EA4335"/>
          </p15:clr>
        </p15:guide>
        <p15:guide id="17" orient="horz" pos="1194">
          <p15:clr>
            <a:srgbClr val="EA4335"/>
          </p15:clr>
        </p15:guide>
        <p15:guide id="18" orient="horz" pos="2047">
          <p15:clr>
            <a:srgbClr val="EA4335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11760" y="2151000"/>
            <a:ext cx="8520120" cy="841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pt-BR" sz="3600" b="0" strike="noStrike" spc="-1">
                <a:solidFill>
                  <a:srgbClr val="000000"/>
                </a:solidFill>
                <a:latin typeface="Arial"/>
              </a:rPr>
              <a:t>Clique para editar o formato do texto do título</a:t>
            </a:r>
          </a:p>
        </p:txBody>
      </p:sp>
      <p:sp>
        <p:nvSpPr>
          <p:cNvPr id="4" name="PlaceHolder 2"/>
          <p:cNvSpPr>
            <a:spLocks noGrp="1"/>
          </p:cNvSpPr>
          <p:nvPr>
            <p:ph type="sldNum" idx="1"/>
          </p:nvPr>
        </p:nvSpPr>
        <p:spPr>
          <a:xfrm>
            <a:off x="8472600" y="4784400"/>
            <a:ext cx="491040" cy="17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t-BR" sz="1000" b="0" strike="noStrike" spc="-1">
                <a:solidFill>
                  <a:srgbClr val="595959"/>
                </a:solidFill>
                <a:latin typeface="Helvetica Neue"/>
                <a:ea typeface="Helvetica Neue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30C8682A-DA0C-42A1-9409-3C56B1AE4472}" type="slidenum">
              <a:rPr lang="pt-BR" sz="1000" b="0" strike="noStrike" spc="-1">
                <a:solidFill>
                  <a:srgbClr val="595959"/>
                </a:solidFill>
                <a:latin typeface="Helvetica Neue"/>
                <a:ea typeface="Helvetica Neue"/>
              </a:rPr>
              <a:t>‹nº›</a:t>
            </a:fld>
            <a:endParaRPr lang="pt-BR" sz="10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400" b="0" strike="noStrike" spc="-1">
                <a:solidFill>
                  <a:srgbClr val="000000"/>
                </a:solidFill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400" b="0" strike="noStrike" spc="-1">
                <a:solidFill>
                  <a:srgbClr val="000000"/>
                </a:solidFill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400" b="0" strike="noStrike" spc="-1">
                <a:solidFill>
                  <a:srgbClr val="000000"/>
                </a:solidFill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400" b="0" strike="noStrike" spc="-1">
                <a:solidFill>
                  <a:srgbClr val="000000"/>
                </a:solidFill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56" r:id="rId8"/>
    <p:sldLayoutId id="214748367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jpeg"/><Relationship Id="rId7" Type="http://schemas.openxmlformats.org/officeDocument/2006/relationships/oleObject" Target="../embeddings/oleObject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2.png"/><Relationship Id="rId4" Type="http://schemas.openxmlformats.org/officeDocument/2006/relationships/image" Target="../media/image7.jpe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39;p35"/>
          <p:cNvPicPr/>
          <p:nvPr/>
        </p:nvPicPr>
        <p:blipFill>
          <a:blip r:embed="rId2"/>
          <a:srcRect l="2443" r="2434"/>
          <a:stretch/>
        </p:blipFill>
        <p:spPr>
          <a:xfrm>
            <a:off x="0" y="156960"/>
            <a:ext cx="5956920" cy="4913280"/>
          </a:xfrm>
          <a:prstGeom prst="rect">
            <a:avLst/>
          </a:prstGeom>
          <a:ln w="0">
            <a:noFill/>
          </a:ln>
        </p:spPr>
      </p:pic>
      <p:pic>
        <p:nvPicPr>
          <p:cNvPr id="157" name="Google Shape;140;p35"/>
          <p:cNvPicPr/>
          <p:nvPr/>
        </p:nvPicPr>
        <p:blipFill>
          <a:blip r:embed="rId3"/>
          <a:stretch/>
        </p:blipFill>
        <p:spPr>
          <a:xfrm>
            <a:off x="4221720" y="3771360"/>
            <a:ext cx="3575520" cy="833760"/>
          </a:xfrm>
          <a:prstGeom prst="rect">
            <a:avLst/>
          </a:prstGeom>
          <a:ln w="0">
            <a:noFill/>
          </a:ln>
        </p:spPr>
      </p:pic>
      <p:sp>
        <p:nvSpPr>
          <p:cNvPr id="158" name="Google Shape;141;p35"/>
          <p:cNvSpPr/>
          <p:nvPr/>
        </p:nvSpPr>
        <p:spPr>
          <a:xfrm>
            <a:off x="5957280" y="286920"/>
            <a:ext cx="3178440" cy="3595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tIns="91440" bIns="91440" anchor="t">
            <a:spAutoFit/>
          </a:bodyPr>
          <a:lstStyle/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r>
              <a:rPr lang="pt-BR" sz="2800" b="0" strike="noStrike" spc="-1">
                <a:solidFill>
                  <a:srgbClr val="434343"/>
                </a:solidFill>
                <a:latin typeface="Raleway Black"/>
                <a:ea typeface="Raleway Black"/>
              </a:rPr>
              <a:t>Secretaria de Educação Continuada, Alfabetização de Jovens e Adultos, Diversidade e Inclusão</a:t>
            </a:r>
            <a:endParaRPr lang="pt-BR" sz="28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809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0;p37"/>
          <p:cNvPicPr/>
          <p:nvPr/>
        </p:nvPicPr>
        <p:blipFill>
          <a:blip r:embed="rId2"/>
          <a:srcRect l="2443" r="2434"/>
          <a:stretch/>
        </p:blipFill>
        <p:spPr>
          <a:xfrm>
            <a:off x="2392920" y="3552120"/>
            <a:ext cx="1590120" cy="1311480"/>
          </a:xfrm>
          <a:prstGeom prst="rect">
            <a:avLst/>
          </a:prstGeom>
          <a:ln w="0">
            <a:noFill/>
          </a:ln>
        </p:spPr>
      </p:pic>
      <p:pic>
        <p:nvPicPr>
          <p:cNvPr id="160" name="Google Shape;151;p37"/>
          <p:cNvPicPr/>
          <p:nvPr/>
        </p:nvPicPr>
        <p:blipFill>
          <a:blip r:embed="rId3"/>
          <a:stretch/>
        </p:blipFill>
        <p:spPr>
          <a:xfrm>
            <a:off x="4221720" y="3771360"/>
            <a:ext cx="3575520" cy="833760"/>
          </a:xfrm>
          <a:prstGeom prst="rect">
            <a:avLst/>
          </a:prstGeom>
          <a:ln w="0">
            <a:noFill/>
          </a:ln>
        </p:spPr>
      </p:pic>
      <p:sp>
        <p:nvSpPr>
          <p:cNvPr id="161" name="Google Shape;152;p37"/>
          <p:cNvSpPr/>
          <p:nvPr/>
        </p:nvSpPr>
        <p:spPr>
          <a:xfrm>
            <a:off x="686880" y="1185480"/>
            <a:ext cx="8277120" cy="169277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440" tIns="91440" rIns="91440" bIns="91440" anchor="t">
            <a:spAutoFit/>
          </a:bodyPr>
          <a:lstStyle/>
          <a:p>
            <a:pPr algn="ctr">
              <a:tabLst>
                <a:tab pos="0" algn="l"/>
              </a:tabLst>
            </a:pPr>
            <a:r>
              <a:rPr lang="pt-BR" sz="2800" b="1" spc="-1" dirty="0">
                <a:solidFill>
                  <a:srgbClr val="0043B7"/>
                </a:solidFill>
                <a:latin typeface="Segoe UI"/>
                <a:ea typeface="Raleway"/>
                <a:cs typeface="Segoe UI"/>
              </a:rPr>
              <a:t>Diretoria de Política de </a:t>
            </a:r>
            <a:endParaRPr lang="en-US" sz="2800" spc="-1" dirty="0">
              <a:solidFill>
                <a:srgbClr val="0043B7"/>
              </a:solidFill>
              <a:latin typeface="Segoe UI"/>
              <a:ea typeface="Raleway"/>
              <a:cs typeface="Segoe UI"/>
            </a:endParaRPr>
          </a:p>
          <a:p>
            <a:pPr algn="ctr">
              <a:tabLst>
                <a:tab pos="0" algn="l"/>
              </a:tabLst>
            </a:pPr>
            <a:r>
              <a:rPr lang="pt-BR" sz="2800" b="1" spc="-1" dirty="0">
                <a:solidFill>
                  <a:srgbClr val="0043B7"/>
                </a:solidFill>
                <a:latin typeface="Segoe UI"/>
                <a:ea typeface="Raleway"/>
                <a:cs typeface="Segoe UI"/>
              </a:rPr>
              <a:t>Alfabetização e Educação de Jovens e Adultos </a:t>
            </a:r>
            <a:endParaRPr lang="pt-BR" dirty="0"/>
          </a:p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endParaRPr lang="pt-BR" b="0" strike="noStrike" spc="-1" dirty="0">
              <a:latin typeface="Raleway"/>
            </a:endParaRPr>
          </a:p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endParaRPr lang="pt-BR" sz="28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3276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D5F6972-A739-7F79-91E7-299C59367F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3145" y="13041"/>
            <a:ext cx="1664529" cy="499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7F05E54-87B6-6EC8-E6A3-903C848996A2}"/>
              </a:ext>
            </a:extLst>
          </p:cNvPr>
          <p:cNvSpPr txBox="1">
            <a:spLocks/>
          </p:cNvSpPr>
          <p:nvPr/>
        </p:nvSpPr>
        <p:spPr>
          <a:xfrm rot="-10800000" flipV="1">
            <a:off x="2422676" y="1820016"/>
            <a:ext cx="4298648" cy="16804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 sz="2400" b="1">
              <a:ea typeface="Calibri Light"/>
              <a:cs typeface="Calibri Light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C794BC3-406F-18C1-47AA-693CDCC5BACF}"/>
              </a:ext>
            </a:extLst>
          </p:cNvPr>
          <p:cNvSpPr txBox="1"/>
          <p:nvPr/>
        </p:nvSpPr>
        <p:spPr>
          <a:xfrm>
            <a:off x="443550" y="73386"/>
            <a:ext cx="6926240" cy="11412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b="1" dirty="0">
                <a:solidFill>
                  <a:srgbClr val="0043B7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Organograma da Diretoria de Alfabetização e Educação de Jovens e Adultos – DPAEJA</a:t>
            </a:r>
            <a:endParaRPr lang="pt-BR" sz="2000" dirty="0">
              <a:solidFill>
                <a:srgbClr val="0043B7"/>
              </a:solidFill>
              <a:uFill>
                <a:solidFill>
                  <a:srgbClr val="000000"/>
                </a:solidFill>
              </a:uFill>
              <a:latin typeface="Helvetica Neue" panose="020B060402020202020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1FA1777-EBF5-00AC-1E2D-6094F8594081}"/>
              </a:ext>
            </a:extLst>
          </p:cNvPr>
          <p:cNvCxnSpPr/>
          <p:nvPr/>
        </p:nvCxnSpPr>
        <p:spPr>
          <a:xfrm flipV="1">
            <a:off x="443550" y="1475285"/>
            <a:ext cx="9137276" cy="26893"/>
          </a:xfrm>
          <a:prstGeom prst="straightConnector1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0E6EDE5D-6EC8-FFB2-F9EB-9E0A54D96A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29396013"/>
              </p:ext>
            </p:extLst>
          </p:nvPr>
        </p:nvGraphicFramePr>
        <p:xfrm>
          <a:off x="1591733" y="1475285"/>
          <a:ext cx="6818489" cy="35031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886248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>
            <a:extLst>
              <a:ext uri="{FF2B5EF4-FFF2-40B4-BE49-F238E27FC236}">
                <a16:creationId xmlns:a16="http://schemas.microsoft.com/office/drawing/2014/main" id="{D28388BE-7BD2-A5C2-AEEA-051E5561237C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311150" y="2151063"/>
            <a:ext cx="8521700" cy="841375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endParaRPr lang="pt-BR" alt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5" name="Imagem 3" descr="Forma, Retângulo&#10;&#10;Descrição gerada automaticamente">
            <a:extLst>
              <a:ext uri="{FF2B5EF4-FFF2-40B4-BE49-F238E27FC236}">
                <a16:creationId xmlns:a16="http://schemas.microsoft.com/office/drawing/2014/main" id="{89B18E11-593F-1471-1B8C-7235BCADE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Google Shape;120;p4">
            <a:extLst>
              <a:ext uri="{FF2B5EF4-FFF2-40B4-BE49-F238E27FC236}">
                <a16:creationId xmlns:a16="http://schemas.microsoft.com/office/drawing/2014/main" id="{EF38FDE7-4BBF-6FCD-6874-036D0FE10E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414338"/>
            <a:ext cx="7689850" cy="738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t">
            <a:spAutoFit/>
          </a:bodyPr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SzPts val="4800"/>
            </a:pPr>
            <a:r>
              <a:rPr lang="pt-BR" altLang="pt-BR" sz="3600">
                <a:solidFill>
                  <a:schemeClr val="bg1"/>
                </a:solidFill>
                <a:latin typeface="Raleway Black"/>
                <a:cs typeface="Arial"/>
                <a:sym typeface="Raleway Black" panose="020B0604020202020204" pitchFamily="2" charset="0"/>
              </a:rPr>
              <a:t>Princípios da Política para EJA</a:t>
            </a:r>
            <a:endParaRPr lang="pt-BR" altLang="pt-BR" sz="3600" err="1">
              <a:solidFill>
                <a:schemeClr val="bg1"/>
              </a:solidFill>
              <a:latin typeface="Raleway Black" panose="020B0604020202020204" pitchFamily="2" charset="0"/>
              <a:sym typeface="Raleway Black" panose="020B0604020202020204" pitchFamily="2" charset="0"/>
            </a:endParaRPr>
          </a:p>
        </p:txBody>
      </p:sp>
      <p:sp>
        <p:nvSpPr>
          <p:cNvPr id="8197" name="Google Shape;121;p4">
            <a:extLst>
              <a:ext uri="{FF2B5EF4-FFF2-40B4-BE49-F238E27FC236}">
                <a16:creationId xmlns:a16="http://schemas.microsoft.com/office/drawing/2014/main" id="{53927B38-0AF1-F177-5115-67D578225CCC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V="1">
            <a:off x="761370" y="1152971"/>
            <a:ext cx="7392030" cy="3785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91425" rIns="91425" bIns="91425" anchor="t">
            <a:spAutoFit/>
          </a:bodyPr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just" eaLnBrk="1" hangingPunct="1"/>
            <a:r>
              <a:rPr lang="pt-BR" sz="1800">
                <a:solidFill>
                  <a:schemeClr val="bg1"/>
                </a:solidFill>
                <a:latin typeface="Arial"/>
                <a:cs typeface="Arial"/>
              </a:rPr>
              <a:t>As Diretrizes Curriculares da Educação de Jovens e Adultos (Brasil, 2000) preconizam o processo permanente de </a:t>
            </a:r>
            <a:r>
              <a:rPr lang="pt-BR" sz="1800" b="1">
                <a:solidFill>
                  <a:schemeClr val="bg1"/>
                </a:solidFill>
                <a:latin typeface="Arial"/>
                <a:cs typeface="Arial"/>
              </a:rPr>
              <a:t>educação e aprendizagem ao longo da vida</a:t>
            </a:r>
            <a:r>
              <a:rPr lang="pt-BR" sz="180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pt-BR" sz="1800" b="1">
                <a:solidFill>
                  <a:schemeClr val="bg1"/>
                </a:solidFill>
                <a:latin typeface="Arial"/>
                <a:cs typeface="Arial"/>
              </a:rPr>
              <a:t>para todas as pessoas</a:t>
            </a:r>
            <a:r>
              <a:rPr lang="pt-BR" sz="1800">
                <a:solidFill>
                  <a:schemeClr val="bg1"/>
                </a:solidFill>
                <a:latin typeface="Arial"/>
                <a:cs typeface="Arial"/>
              </a:rPr>
              <a:t>, superando a função de suprir ou recompensar a escolaridade não realizada, conforme constava na legislação anterior (LDB nº 5.691/71). </a:t>
            </a:r>
          </a:p>
          <a:p>
            <a:pPr algn="just" eaLnBrk="1" hangingPunct="1"/>
            <a:endParaRPr lang="pt-BR" sz="1800">
              <a:solidFill>
                <a:schemeClr val="bg1"/>
              </a:solidFill>
              <a:latin typeface="Arial"/>
              <a:cs typeface="Arial"/>
            </a:endParaRPr>
          </a:p>
          <a:p>
            <a:pPr algn="just" eaLnBrk="1" hangingPunct="1"/>
            <a:r>
              <a:rPr lang="pt-BR" sz="1800">
                <a:solidFill>
                  <a:schemeClr val="bg1"/>
                </a:solidFill>
                <a:latin typeface="Arial"/>
                <a:cs typeface="Arial"/>
              </a:rPr>
              <a:t>As </a:t>
            </a:r>
            <a:r>
              <a:rPr lang="pt-BR" sz="1800" b="1">
                <a:solidFill>
                  <a:schemeClr val="bg1"/>
                </a:solidFill>
                <a:latin typeface="Arial"/>
                <a:cs typeface="Arial"/>
              </a:rPr>
              <a:t>funções reparadora, equalizadora e qualificadora</a:t>
            </a:r>
            <a:r>
              <a:rPr lang="pt-BR" sz="1800">
                <a:solidFill>
                  <a:schemeClr val="bg1"/>
                </a:solidFill>
                <a:latin typeface="Arial"/>
                <a:cs typeface="Arial"/>
              </a:rPr>
              <a:t>, respectivamente, devem resgatar o direito à escolarização; garantir condições de acesso e permanência; e promover aprendizagens permanentes.</a:t>
            </a:r>
            <a:endParaRPr lang="en-US">
              <a:solidFill>
                <a:schemeClr val="bg1"/>
              </a:solidFill>
            </a:endParaRPr>
          </a:p>
          <a:p>
            <a:pPr marL="285750" indent="-285750" algn="just">
              <a:buFont typeface="Calibri" panose="020B0604020202020204" pitchFamily="34" charset="0"/>
              <a:buChar char="-"/>
            </a:pPr>
            <a:endParaRPr lang="pt-BR" altLang="pt-BR" sz="1800">
              <a:solidFill>
                <a:schemeClr val="bg1"/>
              </a:solidFill>
              <a:latin typeface="Raleway Medium" panose="020B0604020202020204" pitchFamily="2" charset="0"/>
            </a:endParaRPr>
          </a:p>
          <a:p>
            <a:pPr marL="285750" indent="-285750" algn="just">
              <a:buFont typeface="Calibri" panose="020B0604020202020204" pitchFamily="34" charset="0"/>
              <a:buChar char="-"/>
            </a:pPr>
            <a:endParaRPr lang="pt-BR" altLang="pt-BR" sz="1800">
              <a:solidFill>
                <a:schemeClr val="bg1"/>
              </a:solidFill>
              <a:latin typeface="Raleway Medium" panose="020B0604020202020204" pitchFamily="2" charset="0"/>
            </a:endParaRPr>
          </a:p>
          <a:p>
            <a:pPr marL="285750" indent="-285750" algn="just">
              <a:buFont typeface="Calibri" panose="020B0604020202020204" pitchFamily="34" charset="0"/>
              <a:buChar char="-"/>
            </a:pPr>
            <a:endParaRPr lang="pt-BR" altLang="pt-BR" sz="1800">
              <a:solidFill>
                <a:schemeClr val="bg1"/>
              </a:solidFill>
              <a:latin typeface="Raleway Medium" panose="020B0604020202020204" pitchFamily="2" charset="0"/>
            </a:endParaRPr>
          </a:p>
        </p:txBody>
      </p:sp>
      <p:pic>
        <p:nvPicPr>
          <p:cNvPr id="5" name="Imagem 4" descr="Uma imagem contendo Padrão do plano de fundo&#10;&#10;Descrição gerada automaticamente">
            <a:extLst>
              <a:ext uri="{FF2B5EF4-FFF2-40B4-BE49-F238E27FC236}">
                <a16:creationId xmlns:a16="http://schemas.microsoft.com/office/drawing/2014/main" id="{54793993-D40B-2D61-0516-BC18E2F4E3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1" y="-3175"/>
            <a:ext cx="9140299" cy="51435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2077A2E2-8A1E-058E-B701-6CDF6C63227F}"/>
              </a:ext>
            </a:extLst>
          </p:cNvPr>
          <p:cNvSpPr txBox="1"/>
          <p:nvPr/>
        </p:nvSpPr>
        <p:spPr>
          <a:xfrm>
            <a:off x="492368" y="1694396"/>
            <a:ext cx="7805855" cy="203132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 eaLnBrk="1" hangingPunct="1"/>
            <a:r>
              <a:rPr lang="pt-BR" dirty="0">
                <a:solidFill>
                  <a:schemeClr val="accent2"/>
                </a:solidFill>
                <a:latin typeface="Calibri"/>
                <a:cs typeface="Arial"/>
              </a:rPr>
              <a:t>A Lei</a:t>
            </a:r>
            <a:r>
              <a:rPr lang="pt-BR" sz="1400" dirty="0">
                <a:solidFill>
                  <a:schemeClr val="accent2"/>
                </a:solidFill>
                <a:latin typeface="Calibri"/>
                <a:cs typeface="Arial"/>
              </a:rPr>
              <a:t> </a:t>
            </a:r>
            <a:r>
              <a:rPr lang="pt-BR" dirty="0">
                <a:solidFill>
                  <a:schemeClr val="accent2"/>
                </a:solidFill>
                <a:latin typeface="Calibri"/>
                <a:cs typeface="Arial"/>
              </a:rPr>
              <a:t>de Diretrizes e Bases da Educação, Lei nº 9.394, de 20 de dezembro de 1996, e as Diretrizes</a:t>
            </a:r>
            <a:r>
              <a:rPr lang="pt-BR" sz="1400" dirty="0">
                <a:solidFill>
                  <a:schemeClr val="accent2"/>
                </a:solidFill>
                <a:latin typeface="Calibri"/>
                <a:cs typeface="Arial"/>
              </a:rPr>
              <a:t> Curriculares da Educação de Jovens e Adultos (Brasil, 2000) preconizam o processo permanente de </a:t>
            </a:r>
            <a:r>
              <a:rPr lang="pt-BR" sz="1400" b="1" dirty="0">
                <a:solidFill>
                  <a:schemeClr val="accent2"/>
                </a:solidFill>
                <a:latin typeface="Calibri"/>
                <a:cs typeface="Arial"/>
              </a:rPr>
              <a:t>educação e aprendizagem ao longo da vida</a:t>
            </a:r>
            <a:r>
              <a:rPr lang="pt-BR" sz="1400" dirty="0">
                <a:solidFill>
                  <a:schemeClr val="accent2"/>
                </a:solidFill>
                <a:latin typeface="Calibri"/>
                <a:cs typeface="Arial"/>
              </a:rPr>
              <a:t> </a:t>
            </a:r>
            <a:r>
              <a:rPr lang="pt-BR" sz="1400" b="1" dirty="0">
                <a:solidFill>
                  <a:schemeClr val="accent2"/>
                </a:solidFill>
                <a:latin typeface="Calibri"/>
                <a:cs typeface="Arial"/>
              </a:rPr>
              <a:t>para todas as pessoas</a:t>
            </a:r>
            <a:r>
              <a:rPr lang="pt-BR" sz="1400" dirty="0">
                <a:solidFill>
                  <a:schemeClr val="accent2"/>
                </a:solidFill>
                <a:latin typeface="Calibri"/>
                <a:cs typeface="Arial"/>
              </a:rPr>
              <a:t>, superando a função de suprir ou recompensar a escolaridade não realizada, conforme constava na legislação anterior (LDB nº 5.691/71).</a:t>
            </a:r>
            <a:r>
              <a:rPr lang="pt-BR" dirty="0">
                <a:solidFill>
                  <a:schemeClr val="accent2"/>
                </a:solidFill>
                <a:latin typeface="Calibri"/>
                <a:cs typeface="Arial"/>
              </a:rPr>
              <a:t> </a:t>
            </a:r>
            <a:endParaRPr lang="pt-BR" sz="1400" dirty="0">
              <a:solidFill>
                <a:schemeClr val="accent2"/>
              </a:solidFill>
              <a:latin typeface="Calibri"/>
              <a:cs typeface="Arial"/>
            </a:endParaRPr>
          </a:p>
          <a:p>
            <a:pPr algn="just" eaLnBrk="1" hangingPunct="1"/>
            <a:r>
              <a:rPr lang="pt-BR" sz="1400" dirty="0">
                <a:solidFill>
                  <a:schemeClr val="accent2"/>
                </a:solidFill>
                <a:latin typeface="Calibri"/>
                <a:cs typeface="Arial"/>
              </a:rPr>
              <a:t>As </a:t>
            </a:r>
            <a:r>
              <a:rPr lang="pt-BR" sz="1400" b="1" dirty="0">
                <a:solidFill>
                  <a:schemeClr val="accent2"/>
                </a:solidFill>
                <a:latin typeface="Calibri"/>
                <a:cs typeface="Arial"/>
              </a:rPr>
              <a:t>funções reparadora, equalizadora e qualificadora</a:t>
            </a:r>
            <a:r>
              <a:rPr lang="pt-BR" sz="1400" dirty="0">
                <a:solidFill>
                  <a:schemeClr val="accent2"/>
                </a:solidFill>
                <a:latin typeface="Calibri"/>
                <a:cs typeface="Arial"/>
              </a:rPr>
              <a:t>, respectivamente, devem resgatar o direito à </a:t>
            </a:r>
            <a:r>
              <a:rPr lang="pt-BR" sz="1200" dirty="0">
                <a:solidFill>
                  <a:schemeClr val="accent2"/>
                </a:solidFill>
                <a:latin typeface="Calibri"/>
                <a:cs typeface="Arial"/>
              </a:rPr>
              <a:t>escolarização; garantir condições de acesso e permanência; e promover aprendizagens permanentes.</a:t>
            </a:r>
            <a:r>
              <a:rPr lang="pt-BR" sz="1200" dirty="0">
                <a:latin typeface="Arial" panose="020B0604020202020204" pitchFamily="34" charset="0"/>
                <a:ea typeface="Arial"/>
                <a:cs typeface="Arial" panose="020B0604020202020204" pitchFamily="34" charset="0"/>
              </a:rPr>
              <a:t> (Parecer CNE/CEB nº 11/2000)</a:t>
            </a:r>
            <a:endParaRPr lang="en-US" sz="1200" dirty="0">
              <a:solidFill>
                <a:schemeClr val="accent2"/>
              </a:solidFill>
              <a:latin typeface="Calibri"/>
            </a:endParaRPr>
          </a:p>
          <a:p>
            <a:pPr marL="285750" indent="-285750" algn="just">
              <a:buFont typeface="Calibri" panose="020B0604020202020204" pitchFamily="34" charset="0"/>
              <a:buChar char="-"/>
            </a:pPr>
            <a:endParaRPr lang="pt-BR" altLang="pt-BR" sz="1400" dirty="0">
              <a:solidFill>
                <a:schemeClr val="bg2"/>
              </a:solidFill>
              <a:latin typeface="+mj-lt"/>
            </a:endParaRPr>
          </a:p>
          <a:p>
            <a:pPr marL="285750" indent="-285750" algn="just">
              <a:buFont typeface="Calibri" panose="020B0604020202020204" pitchFamily="34" charset="0"/>
              <a:buChar char="-"/>
            </a:pPr>
            <a:endParaRPr lang="pt-BR" altLang="pt-BR" sz="1400" dirty="0">
              <a:solidFill>
                <a:schemeClr val="bg1"/>
              </a:solidFill>
              <a:latin typeface="Raleway Medium" panose="020B0604020202020204" pitchFamily="2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BDE9F48-8CAD-1C9D-7F6F-BA268B830024}"/>
              </a:ext>
            </a:extLst>
          </p:cNvPr>
          <p:cNvSpPr txBox="1"/>
          <p:nvPr/>
        </p:nvSpPr>
        <p:spPr>
          <a:xfrm>
            <a:off x="492368" y="330760"/>
            <a:ext cx="7149635" cy="95410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2400" b="0" i="0" u="none" strike="noStrike" dirty="0">
                <a:solidFill>
                  <a:schemeClr val="bg2"/>
                </a:solidFill>
                <a:effectLst/>
                <a:latin typeface="Raleway Black"/>
                <a:cs typeface="Arial"/>
              </a:rPr>
              <a:t> </a:t>
            </a:r>
            <a:r>
              <a:rPr lang="pt-BR" sz="2400" dirty="0">
                <a:solidFill>
                  <a:schemeClr val="bg2"/>
                </a:solidFill>
                <a:latin typeface="Raleway Black"/>
                <a:cs typeface="Arial"/>
              </a:rPr>
              <a:t>Princípios da</a:t>
            </a:r>
            <a:r>
              <a:rPr lang="pt-BR" sz="2400" b="0" i="0" u="none" strike="noStrike" dirty="0">
                <a:solidFill>
                  <a:schemeClr val="bg2"/>
                </a:solidFill>
                <a:effectLst/>
                <a:latin typeface="Raleway Black"/>
                <a:cs typeface="Arial"/>
              </a:rPr>
              <a:t> Política </a:t>
            </a:r>
            <a:r>
              <a:rPr lang="pt-BR" sz="2400" dirty="0">
                <a:solidFill>
                  <a:schemeClr val="bg2"/>
                </a:solidFill>
                <a:latin typeface="Raleway Black"/>
                <a:cs typeface="Arial"/>
              </a:rPr>
              <a:t>de Alfabetização e</a:t>
            </a:r>
            <a:r>
              <a:rPr lang="pt-BR" sz="2400" b="0" i="0" u="none" strike="noStrike" dirty="0">
                <a:solidFill>
                  <a:schemeClr val="bg2"/>
                </a:solidFill>
                <a:effectLst/>
                <a:latin typeface="Raleway Black"/>
                <a:cs typeface="Arial"/>
              </a:rPr>
              <a:t> </a:t>
            </a:r>
            <a:r>
              <a:rPr lang="pt-BR" sz="2400" dirty="0">
                <a:solidFill>
                  <a:schemeClr val="bg2"/>
                </a:solidFill>
                <a:latin typeface="Raleway Black"/>
                <a:cs typeface="Arial"/>
              </a:rPr>
              <a:t>Educação de Jovens e Adultos</a:t>
            </a:r>
            <a:r>
              <a:rPr lang="pt-BR" sz="3200" b="0" i="0" dirty="0">
                <a:solidFill>
                  <a:schemeClr val="bg2"/>
                </a:solidFill>
                <a:effectLst/>
                <a:latin typeface="Raleway Black"/>
                <a:cs typeface="Arial"/>
              </a:rPr>
              <a:t>​</a:t>
            </a:r>
            <a:endParaRPr lang="pt-BR" dirty="0">
              <a:solidFill>
                <a:schemeClr val="bg2"/>
              </a:solidFill>
              <a:latin typeface="Raleway Blac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E4AA1C-4AE2-597B-26BF-6793DBD45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>
                <a:solidFill>
                  <a:srgbClr val="000000"/>
                </a:solidFill>
                <a:latin typeface="Arial"/>
                <a:ea typeface="Arial"/>
              </a:rPr>
              <a:t>Sujeitos da EJA: diversidade como marca</a:t>
            </a:r>
            <a:br>
              <a:rPr lang="pt-BR" dirty="0"/>
            </a:br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E4559F26-F5CD-4C79-23D8-3AD2A6AB9DC7}"/>
              </a:ext>
            </a:extLst>
          </p:cNvPr>
          <p:cNvSpPr txBox="1"/>
          <p:nvPr/>
        </p:nvSpPr>
        <p:spPr>
          <a:xfrm>
            <a:off x="1207363" y="1180398"/>
            <a:ext cx="574385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pt-BR" dirty="0">
              <a:solidFill>
                <a:srgbClr val="000000"/>
              </a:solidFill>
              <a:latin typeface="Arial"/>
              <a:ea typeface="DejaVu Sans"/>
            </a:endParaRPr>
          </a:p>
          <a:p>
            <a:pPr algn="just"/>
            <a:endParaRPr lang="pt-BR" dirty="0">
              <a:ea typeface="DejaVu Sans"/>
            </a:endParaRPr>
          </a:p>
          <a:p>
            <a:pPr algn="just"/>
            <a:endParaRPr lang="pt-BR" dirty="0">
              <a:solidFill>
                <a:srgbClr val="000000"/>
              </a:solidFill>
              <a:latin typeface="Arial"/>
              <a:ea typeface="DejaVu Sans"/>
            </a:endParaRPr>
          </a:p>
          <a:p>
            <a:pPr algn="just"/>
            <a:endParaRPr lang="pt-BR" dirty="0">
              <a:ea typeface="DejaVu Sans"/>
            </a:endParaRPr>
          </a:p>
          <a:p>
            <a:pPr algn="just"/>
            <a:endParaRPr lang="pt-BR" dirty="0">
              <a:solidFill>
                <a:srgbClr val="000000"/>
              </a:solidFill>
              <a:latin typeface="Arial"/>
              <a:ea typeface="DejaVu Sans"/>
            </a:endParaRPr>
          </a:p>
          <a:p>
            <a:pPr algn="just"/>
            <a:r>
              <a:rPr lang="pt-BR" dirty="0">
                <a:solidFill>
                  <a:srgbClr val="000000"/>
                </a:solidFill>
                <a:latin typeface="Arial"/>
                <a:ea typeface="DejaVu Sans"/>
              </a:rPr>
              <a:t>É constitutivo de toda prática educativa e cultural ser uma ação humana, de sujeitos humanos, daí estar marcada pela diversidade de experiências culturais dos sujeitos que dela participam. (ARROYO,1998, p. 165)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92928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3">
            <a:extLst>
              <a:ext uri="{FF2B5EF4-FFF2-40B4-BE49-F238E27FC236}">
                <a16:creationId xmlns:a16="http://schemas.microsoft.com/office/drawing/2014/main" id="{B8065FA0-9574-4E81-A031-5288F0E92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1371600"/>
            <a:ext cx="1771650" cy="132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33" name="Picture 4">
            <a:extLst>
              <a:ext uri="{FF2B5EF4-FFF2-40B4-BE49-F238E27FC236}">
                <a16:creationId xmlns:a16="http://schemas.microsoft.com/office/drawing/2014/main" id="{81587E9F-DB17-4135-A05A-28C7711C97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1371601"/>
            <a:ext cx="2000250" cy="1493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34" name="Picture 5">
            <a:extLst>
              <a:ext uri="{FF2B5EF4-FFF2-40B4-BE49-F238E27FC236}">
                <a16:creationId xmlns:a16="http://schemas.microsoft.com/office/drawing/2014/main" id="{CA40BE92-F118-4F9C-A030-F7658A2E6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1314451"/>
            <a:ext cx="2114550" cy="1551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35" name="Picture 6">
            <a:extLst>
              <a:ext uri="{FF2B5EF4-FFF2-40B4-BE49-F238E27FC236}">
                <a16:creationId xmlns:a16="http://schemas.microsoft.com/office/drawing/2014/main" id="{91CBD57A-2E2E-4762-9DA5-BE1B941E05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3257550"/>
            <a:ext cx="18288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22536" name="Object 7">
            <a:extLst>
              <a:ext uri="{FF2B5EF4-FFF2-40B4-BE49-F238E27FC236}">
                <a16:creationId xmlns:a16="http://schemas.microsoft.com/office/drawing/2014/main" id="{6FD17217-99E8-411A-8A17-3A6E470129F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29000" y="3200401"/>
          <a:ext cx="1914525" cy="1435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7" imgW="2095793" imgH="1571844" progId="">
                  <p:embed/>
                </p:oleObj>
              </mc:Choice>
              <mc:Fallback>
                <p:oleObj r:id="rId7" imgW="2095793" imgH="1571844" progId="">
                  <p:embed/>
                  <p:pic>
                    <p:nvPicPr>
                      <p:cNvPr id="22536" name="Object 7">
                        <a:extLst>
                          <a:ext uri="{FF2B5EF4-FFF2-40B4-BE49-F238E27FC236}">
                            <a16:creationId xmlns:a16="http://schemas.microsoft.com/office/drawing/2014/main" id="{6FD17217-99E8-411A-8A17-3A6E470129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3200401"/>
                        <a:ext cx="1914525" cy="1435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537" name="Picture 8">
            <a:extLst>
              <a:ext uri="{FF2B5EF4-FFF2-40B4-BE49-F238E27FC236}">
                <a16:creationId xmlns:a16="http://schemas.microsoft.com/office/drawing/2014/main" id="{0F540EB1-81E9-4950-99B3-A6C9984A0C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200401"/>
            <a:ext cx="1885950" cy="1389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AFABFDBA-0119-BD26-D789-478BFCD881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25407" y="82617"/>
            <a:ext cx="3893136" cy="112110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899CBC-6A80-ED9F-D30E-3EAACD2F6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Contexto do público 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A686CCB-E7A2-988B-BDAC-77DA47BBE8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57D745B-31B4-EAE0-D15B-73FDF231518E}"/>
              </a:ext>
            </a:extLst>
          </p:cNvPr>
          <p:cNvSpPr txBox="1"/>
          <p:nvPr/>
        </p:nvSpPr>
        <p:spPr>
          <a:xfrm>
            <a:off x="540000" y="1509205"/>
            <a:ext cx="6318000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pt-BR" dirty="0"/>
              <a:t>são compostos em grande parte por jovens, mulheres e homens, em condições menos favorecidas economicamente;</a:t>
            </a:r>
          </a:p>
          <a:p>
            <a:pPr marL="285750" indent="-285750">
              <a:buFontTx/>
              <a:buChar char="-"/>
            </a:pPr>
            <a:r>
              <a:rPr lang="pt-BR" dirty="0"/>
              <a:t> com histórico de dupla jornada de trabalho, muitas vezes já mantenedores de famílias ou grandes responsáveis pelas demandas financeiras;</a:t>
            </a:r>
          </a:p>
          <a:p>
            <a:pPr marL="285750" indent="-285750">
              <a:buFontTx/>
              <a:buChar char="-"/>
            </a:pPr>
            <a:r>
              <a:rPr lang="pt-BR" dirty="0"/>
              <a:t> características, que unem-se aos inúmeros outras dificuldades em concluir os estudos em período regular.</a:t>
            </a:r>
          </a:p>
          <a:p>
            <a:pPr marL="285750" indent="-285750">
              <a:buFontTx/>
              <a:buChar char="-"/>
            </a:pPr>
            <a:r>
              <a:rPr lang="pt-BR" dirty="0">
                <a:solidFill>
                  <a:schemeClr val="accent2"/>
                </a:solidFill>
              </a:rPr>
              <a:t>travam uma luta pessoal muito grande quando resolvem </a:t>
            </a:r>
            <a:r>
              <a:rPr lang="pt-BR" dirty="0" err="1">
                <a:solidFill>
                  <a:schemeClr val="accent2"/>
                </a:solidFill>
              </a:rPr>
              <a:t>re-tomar</a:t>
            </a:r>
            <a:r>
              <a:rPr lang="pt-BR" dirty="0">
                <a:solidFill>
                  <a:schemeClr val="accent2"/>
                </a:solidFill>
              </a:rPr>
              <a:t> suas atividades estudantis;</a:t>
            </a:r>
          </a:p>
          <a:p>
            <a:pPr marL="285750" indent="-285750">
              <a:buFontTx/>
              <a:buChar char="-"/>
            </a:pPr>
            <a:r>
              <a:rPr lang="pt-BR" dirty="0">
                <a:solidFill>
                  <a:schemeClr val="accent2"/>
                </a:solidFill>
              </a:rPr>
              <a:t>o medo de fracassar, a ansiedade por começar e concluir;</a:t>
            </a:r>
          </a:p>
          <a:p>
            <a:pPr marL="285750" indent="-285750">
              <a:buFontTx/>
              <a:buChar char="-"/>
            </a:pPr>
            <a:r>
              <a:rPr lang="pt-BR" dirty="0">
                <a:solidFill>
                  <a:schemeClr val="accent2"/>
                </a:solidFill>
              </a:rPr>
              <a:t>a perspectiva da melhora de vida econômica a partir da conclusão dos estudos. </a:t>
            </a:r>
          </a:p>
          <a:p>
            <a:pPr marL="285750" indent="-285750">
              <a:buFontTx/>
              <a:buChar char="-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8042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F890993-605E-48C7-5023-40EA57CC0F70}"/>
              </a:ext>
            </a:extLst>
          </p:cNvPr>
          <p:cNvSpPr/>
          <p:nvPr/>
        </p:nvSpPr>
        <p:spPr>
          <a:xfrm>
            <a:off x="409198" y="1248890"/>
            <a:ext cx="5237746" cy="237142"/>
          </a:xfrm>
          <a:prstGeom prst="rect">
            <a:avLst/>
          </a:prstGeom>
          <a:solidFill>
            <a:srgbClr val="0043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589003-1680-7F81-5877-B445C677DA97}"/>
              </a:ext>
            </a:extLst>
          </p:cNvPr>
          <p:cNvSpPr/>
          <p:nvPr/>
        </p:nvSpPr>
        <p:spPr>
          <a:xfrm>
            <a:off x="406295" y="3497018"/>
            <a:ext cx="8424000" cy="237142"/>
          </a:xfrm>
          <a:prstGeom prst="rect">
            <a:avLst/>
          </a:prstGeom>
          <a:solidFill>
            <a:srgbClr val="0043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F464F3-F039-1A44-2B2C-02C85E8EB818}"/>
              </a:ext>
            </a:extLst>
          </p:cNvPr>
          <p:cNvSpPr txBox="1"/>
          <p:nvPr/>
        </p:nvSpPr>
        <p:spPr>
          <a:xfrm>
            <a:off x="349008" y="893644"/>
            <a:ext cx="8733571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 err="1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Contexto</a:t>
            </a:r>
            <a:r>
              <a:rPr lang="en-US" sz="1600" b="1" dirty="0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 da </a:t>
            </a:r>
            <a:r>
              <a:rPr lang="en-US" sz="1600" b="1" dirty="0" err="1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população</a:t>
            </a:r>
            <a:endParaRPr lang="en-US" sz="1600" b="1" dirty="0">
              <a:solidFill>
                <a:schemeClr val="bg2"/>
              </a:solidFill>
              <a:latin typeface="Bangla MN" pitchFamily="2" charset="0"/>
              <a:cs typeface="Bangla MN" pitchFamily="2" charset="0"/>
            </a:endParaRP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chemeClr val="bg1"/>
                </a:solidFill>
                <a:latin typeface="Bangla MN" pitchFamily="2" charset="0"/>
                <a:cs typeface="Bangla MN" pitchFamily="2" charset="0"/>
              </a:rPr>
              <a:t>E</a:t>
            </a:r>
            <a:r>
              <a:rPr lang="en-BR" dirty="0">
                <a:solidFill>
                  <a:schemeClr val="bg1"/>
                </a:solidFill>
                <a:latin typeface="Bangla MN" pitchFamily="2" charset="0"/>
                <a:cs typeface="Bangla MN" pitchFamily="2" charset="0"/>
              </a:rPr>
              <a:t>m torno de </a:t>
            </a:r>
            <a:r>
              <a:rPr lang="pt-BR" b="1" dirty="0">
                <a:solidFill>
                  <a:schemeClr val="bg1"/>
                </a:solidFill>
                <a:latin typeface="Bangla MN" pitchFamily="2" charset="0"/>
                <a:cs typeface="Bangla MN" pitchFamily="2" charset="0"/>
              </a:rPr>
              <a:t>9,5</a:t>
            </a:r>
            <a:r>
              <a:rPr lang="en-BR" b="1" dirty="0">
                <a:solidFill>
                  <a:schemeClr val="bg1"/>
                </a:solidFill>
                <a:latin typeface="Bangla MN" pitchFamily="2" charset="0"/>
                <a:cs typeface="Bangla MN" pitchFamily="2" charset="0"/>
              </a:rPr>
              <a:t> milhões</a:t>
            </a:r>
            <a:r>
              <a:rPr lang="pt-BR" b="1" dirty="0">
                <a:solidFill>
                  <a:schemeClr val="bg1"/>
                </a:solidFill>
                <a:latin typeface="Bangla MN" pitchFamily="2" charset="0"/>
                <a:cs typeface="Bangla MN" pitchFamily="2" charset="0"/>
              </a:rPr>
              <a:t> de pessoas não alfabetizadas </a:t>
            </a:r>
            <a:r>
              <a:rPr lang="pt-BR" dirty="0">
                <a:solidFill>
                  <a:schemeClr val="bg1"/>
                </a:solidFill>
                <a:latin typeface="Bangla MN" pitchFamily="2" charset="0"/>
                <a:cs typeface="Bangla MN" pitchFamily="2" charset="0"/>
              </a:rPr>
              <a:t>(5,6%) em 2022. </a:t>
            </a:r>
            <a:br>
              <a:rPr lang="pt-BR" dirty="0">
                <a:solidFill>
                  <a:schemeClr val="bg1"/>
                </a:solidFill>
                <a:latin typeface="Bangla MN" pitchFamily="2" charset="0"/>
                <a:cs typeface="Bangla MN" pitchFamily="2" charset="0"/>
              </a:rPr>
            </a:br>
            <a:r>
              <a:rPr lang="pt-BR" dirty="0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Tendência era de redução, </a:t>
            </a:r>
            <a:r>
              <a:rPr lang="pt-BR" b="1" dirty="0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mas nos últimos 3 anos tem estagnado em torno de 5% a 6%</a:t>
            </a:r>
            <a:r>
              <a:rPr lang="pt-BR" dirty="0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pt-BR" dirty="0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Sistema ainda “produz” </a:t>
            </a:r>
            <a:r>
              <a:rPr lang="pt-BR" b="1" dirty="0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50 mil pessoas não alfabetizadas por ano</a:t>
            </a:r>
            <a:r>
              <a:rPr lang="pt-BR" dirty="0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 (0,4%) nas gerações mais novas, para além das que não foram alfabetizadas no passado. </a:t>
            </a:r>
          </a:p>
          <a:p>
            <a:pPr>
              <a:spcAft>
                <a:spcPts val="1200"/>
              </a:spcAft>
            </a:pPr>
            <a:r>
              <a:rPr lang="pt-BR" b="1" dirty="0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Público da EJA: </a:t>
            </a:r>
            <a:r>
              <a:rPr lang="pt-BR" dirty="0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Entre os jovens de 16 anos </a:t>
            </a:r>
            <a:r>
              <a:rPr lang="pt-BR" b="1" dirty="0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18% não concluem o Ensino Fundamental </a:t>
            </a:r>
            <a:r>
              <a:rPr lang="pt-BR" dirty="0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e entre os jovens de 19 anos </a:t>
            </a:r>
            <a:r>
              <a:rPr lang="pt-BR" b="1" dirty="0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30% não concluem o Ensino Médio</a:t>
            </a:r>
            <a:r>
              <a:rPr lang="pt-BR" dirty="0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. </a:t>
            </a:r>
            <a:r>
              <a:rPr lang="pt-BR" dirty="0">
                <a:solidFill>
                  <a:schemeClr val="bg2"/>
                </a:solidFill>
                <a:latin typeface="Bangla MN" pitchFamily="2" charset="0"/>
              </a:rPr>
              <a:t>Ainda temos </a:t>
            </a:r>
            <a:r>
              <a:rPr lang="en-US" b="1" dirty="0" err="1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mais</a:t>
            </a:r>
            <a:r>
              <a:rPr lang="en-US" b="1" dirty="0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 de </a:t>
            </a:r>
            <a:r>
              <a:rPr lang="pt-BR" b="1" dirty="0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80 </a:t>
            </a:r>
            <a:r>
              <a:rPr lang="en-BR" b="1" dirty="0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milhões </a:t>
            </a:r>
            <a:r>
              <a:rPr lang="pt-BR" b="1" dirty="0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de brasileiros </a:t>
            </a:r>
            <a:r>
              <a:rPr lang="en-BR" b="1" dirty="0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sem a educação básica completa</a:t>
            </a:r>
            <a:r>
              <a:rPr lang="en-BR" dirty="0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. </a:t>
            </a:r>
          </a:p>
        </p:txBody>
      </p:sp>
      <p:sp>
        <p:nvSpPr>
          <p:cNvPr id="5" name="Google Shape;100;p23">
            <a:extLst>
              <a:ext uri="{FF2B5EF4-FFF2-40B4-BE49-F238E27FC236}">
                <a16:creationId xmlns:a16="http://schemas.microsoft.com/office/drawing/2014/main" id="{4C2ADFEA-93B3-E0FA-6F0B-30EE22ED2E5F}"/>
              </a:ext>
            </a:extLst>
          </p:cNvPr>
          <p:cNvSpPr txBox="1"/>
          <p:nvPr/>
        </p:nvSpPr>
        <p:spPr>
          <a:xfrm>
            <a:off x="75067" y="113773"/>
            <a:ext cx="9007512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de-DE" sz="2800" b="1" dirty="0">
                <a:solidFill>
                  <a:srgbClr val="0043B7"/>
                </a:solidFill>
                <a:latin typeface="Bangla MN" pitchFamily="2" charset="0"/>
                <a:cs typeface="Bangla MN" pitchFamily="2" charset="0"/>
              </a:rPr>
              <a:t>Cenário atual</a:t>
            </a:r>
            <a:endParaRPr lang="de-DE" sz="1600" b="1" dirty="0">
              <a:solidFill>
                <a:schemeClr val="tx1">
                  <a:lumMod val="75000"/>
                </a:schemeClr>
              </a:solidFill>
              <a:latin typeface="Bangla MN" pitchFamily="2" charset="0"/>
              <a:cs typeface="Bangla MN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5F6972-A739-7F79-91E7-299C59367F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3145" y="13041"/>
            <a:ext cx="1664529" cy="499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F4A7A66-B440-072B-7ED3-10D99D7A488C}"/>
              </a:ext>
            </a:extLst>
          </p:cNvPr>
          <p:cNvSpPr txBox="1"/>
          <p:nvPr/>
        </p:nvSpPr>
        <p:spPr>
          <a:xfrm>
            <a:off x="349008" y="3139108"/>
            <a:ext cx="8733571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 err="1">
                <a:solidFill>
                  <a:schemeClr val="bg2"/>
                </a:solidFill>
                <a:latin typeface="Bangla MN" pitchFamily="2" charset="0"/>
              </a:rPr>
              <a:t>Contexto</a:t>
            </a:r>
            <a:r>
              <a:rPr lang="en-US" sz="1600" b="1" dirty="0">
                <a:solidFill>
                  <a:schemeClr val="bg2"/>
                </a:solidFill>
                <a:latin typeface="Bangla MN" pitchFamily="2" charset="0"/>
              </a:rPr>
              <a:t> da EJA</a:t>
            </a:r>
          </a:p>
          <a:p>
            <a:pPr>
              <a:spcAft>
                <a:spcPts val="1200"/>
              </a:spcAft>
            </a:pPr>
            <a:r>
              <a:rPr lang="en-US" dirty="0" err="1">
                <a:solidFill>
                  <a:schemeClr val="bg1"/>
                </a:solidFill>
                <a:latin typeface="Bangla MN" pitchFamily="2" charset="0"/>
              </a:rPr>
              <a:t>Paralelamente</a:t>
            </a:r>
            <a:r>
              <a:rPr lang="en-US" dirty="0">
                <a:solidFill>
                  <a:schemeClr val="bg1"/>
                </a:solidFill>
                <a:latin typeface="Bangla MN" pitchFamily="2" charset="0"/>
              </a:rPr>
              <a:t>, </a:t>
            </a:r>
            <a:r>
              <a:rPr lang="en-US" b="1" dirty="0">
                <a:solidFill>
                  <a:schemeClr val="bg1"/>
                </a:solidFill>
                <a:latin typeface="Bangla MN" pitchFamily="2" charset="0"/>
              </a:rPr>
              <a:t>a </a:t>
            </a:r>
            <a:r>
              <a:rPr lang="en-US" b="1" dirty="0" err="1">
                <a:solidFill>
                  <a:schemeClr val="bg1"/>
                </a:solidFill>
                <a:latin typeface="Bangla MN" pitchFamily="2" charset="0"/>
              </a:rPr>
              <a:t>matrícula</a:t>
            </a:r>
            <a:r>
              <a:rPr lang="en-US" b="1" dirty="0">
                <a:solidFill>
                  <a:schemeClr val="bg1"/>
                </a:solidFill>
                <a:latin typeface="Bangla MN" pitchFamily="2" charset="0"/>
              </a:rPr>
              <a:t> EJA </a:t>
            </a:r>
            <a:r>
              <a:rPr lang="en-US" b="1" dirty="0" err="1">
                <a:solidFill>
                  <a:schemeClr val="bg1"/>
                </a:solidFill>
                <a:latin typeface="Bangla MN" pitchFamily="2" charset="0"/>
              </a:rPr>
              <a:t>caiu</a:t>
            </a:r>
            <a:r>
              <a:rPr lang="en-US" b="1" dirty="0">
                <a:solidFill>
                  <a:schemeClr val="bg1"/>
                </a:solidFill>
                <a:latin typeface="Bangla MN" pitchFamily="2" charset="0"/>
              </a:rPr>
              <a:t> 22% </a:t>
            </a:r>
            <a:r>
              <a:rPr lang="en-US" b="1" dirty="0" err="1">
                <a:solidFill>
                  <a:schemeClr val="bg1"/>
                </a:solidFill>
                <a:latin typeface="Bangla MN" pitchFamily="2" charset="0"/>
              </a:rPr>
              <a:t>em</a:t>
            </a:r>
            <a:r>
              <a:rPr lang="en-US" b="1" dirty="0">
                <a:solidFill>
                  <a:schemeClr val="bg1"/>
                </a:solidFill>
                <a:latin typeface="Bangla MN" pitchFamily="2" charset="0"/>
              </a:rPr>
              <a:t> 4 </a:t>
            </a:r>
            <a:r>
              <a:rPr lang="en-US" b="1" dirty="0" err="1">
                <a:solidFill>
                  <a:schemeClr val="bg1"/>
                </a:solidFill>
                <a:latin typeface="Bangla MN" pitchFamily="2" charset="0"/>
              </a:rPr>
              <a:t>anos</a:t>
            </a:r>
            <a:r>
              <a:rPr lang="en-US" b="1" dirty="0">
                <a:solidFill>
                  <a:schemeClr val="bg1"/>
                </a:solidFill>
                <a:latin typeface="Bangla MN" pitchFamily="2" charset="0"/>
              </a:rPr>
              <a:t>, </a:t>
            </a:r>
            <a:r>
              <a:rPr lang="en-US" b="1" dirty="0" err="1">
                <a:solidFill>
                  <a:schemeClr val="bg1"/>
                </a:solidFill>
                <a:latin typeface="Bangla MN" pitchFamily="2" charset="0"/>
              </a:rPr>
              <a:t>perdendo</a:t>
            </a:r>
            <a:r>
              <a:rPr lang="en-US" b="1" dirty="0">
                <a:solidFill>
                  <a:schemeClr val="bg1"/>
                </a:solidFill>
                <a:latin typeface="Bangla MN" pitchFamily="2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Bangla MN" pitchFamily="2" charset="0"/>
              </a:rPr>
              <a:t>quase</a:t>
            </a:r>
            <a:r>
              <a:rPr lang="en-US" b="1" dirty="0">
                <a:solidFill>
                  <a:schemeClr val="bg1"/>
                </a:solidFill>
                <a:latin typeface="Bangla MN" pitchFamily="2" charset="0"/>
              </a:rPr>
              <a:t> 800 mil </a:t>
            </a:r>
            <a:r>
              <a:rPr lang="en-US" b="1" dirty="0" err="1">
                <a:solidFill>
                  <a:schemeClr val="bg1"/>
                </a:solidFill>
                <a:latin typeface="Bangla MN" pitchFamily="2" charset="0"/>
              </a:rPr>
              <a:t>vagas</a:t>
            </a:r>
            <a:r>
              <a:rPr lang="en-US" b="1" dirty="0">
                <a:solidFill>
                  <a:schemeClr val="bg1"/>
                </a:solidFill>
                <a:latin typeface="Bangla MN" pitchFamily="2" charset="0"/>
              </a:rPr>
              <a:t> das 3.5 </a:t>
            </a:r>
            <a:r>
              <a:rPr lang="en-US" b="1" dirty="0" err="1">
                <a:solidFill>
                  <a:schemeClr val="bg1"/>
                </a:solidFill>
                <a:latin typeface="Bangla MN" pitchFamily="2" charset="0"/>
              </a:rPr>
              <a:t>milhões</a:t>
            </a:r>
            <a:r>
              <a:rPr lang="en-US" b="1" dirty="0">
                <a:solidFill>
                  <a:schemeClr val="bg1"/>
                </a:solidFill>
                <a:latin typeface="Bangla MN" pitchFamily="2" charset="0"/>
              </a:rPr>
              <a:t> de </a:t>
            </a:r>
            <a:r>
              <a:rPr lang="en-US" b="1" dirty="0" err="1">
                <a:solidFill>
                  <a:schemeClr val="bg1"/>
                </a:solidFill>
                <a:latin typeface="Bangla MN" pitchFamily="2" charset="0"/>
              </a:rPr>
              <a:t>matrículas</a:t>
            </a:r>
            <a:r>
              <a:rPr lang="en-US" dirty="0">
                <a:solidFill>
                  <a:schemeClr val="bg1"/>
                </a:solidFill>
                <a:latin typeface="Bangla MN" pitchFamily="2" charset="0"/>
              </a:rPr>
              <a:t>. </a:t>
            </a:r>
            <a:br>
              <a:rPr lang="en-US" dirty="0">
                <a:solidFill>
                  <a:schemeClr val="bg1"/>
                </a:solidFill>
                <a:latin typeface="Bangla MN" pitchFamily="2" charset="0"/>
              </a:rPr>
            </a:br>
            <a:r>
              <a:rPr lang="en-US" dirty="0">
                <a:solidFill>
                  <a:schemeClr val="bg2"/>
                </a:solidFill>
                <a:latin typeface="Bangla MN" pitchFamily="2" charset="0"/>
              </a:rPr>
              <a:t>As </a:t>
            </a:r>
            <a:r>
              <a:rPr lang="en-US" dirty="0" err="1">
                <a:solidFill>
                  <a:schemeClr val="bg2"/>
                </a:solidFill>
                <a:latin typeface="Bangla MN" pitchFamily="2" charset="0"/>
              </a:rPr>
              <a:t>exceções</a:t>
            </a:r>
            <a:r>
              <a:rPr lang="en-US" dirty="0">
                <a:solidFill>
                  <a:schemeClr val="bg2"/>
                </a:solidFill>
                <a:latin typeface="Bangla MN" pitchFamily="2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Bangla MN" pitchFamily="2" charset="0"/>
              </a:rPr>
              <a:t>são</a:t>
            </a:r>
            <a:r>
              <a:rPr lang="en-US" dirty="0">
                <a:solidFill>
                  <a:schemeClr val="bg2"/>
                </a:solidFill>
                <a:latin typeface="Bangla MN" pitchFamily="2" charset="0"/>
              </a:rPr>
              <a:t> a EJA </a:t>
            </a:r>
            <a:r>
              <a:rPr lang="en-US" dirty="0" err="1">
                <a:solidFill>
                  <a:schemeClr val="bg2"/>
                </a:solidFill>
                <a:latin typeface="Bangla MN" pitchFamily="2" charset="0"/>
              </a:rPr>
              <a:t>Profissional</a:t>
            </a:r>
            <a:r>
              <a:rPr lang="en-US" dirty="0">
                <a:solidFill>
                  <a:schemeClr val="bg2"/>
                </a:solidFill>
                <a:latin typeface="Bangla MN" pitchFamily="2" charset="0"/>
              </a:rPr>
              <a:t> e Educação Especial </a:t>
            </a:r>
            <a:r>
              <a:rPr lang="en-US" dirty="0" err="1">
                <a:solidFill>
                  <a:schemeClr val="bg2"/>
                </a:solidFill>
                <a:latin typeface="Bangla MN" pitchFamily="2" charset="0"/>
              </a:rPr>
              <a:t>na</a:t>
            </a:r>
            <a:r>
              <a:rPr lang="en-US" dirty="0">
                <a:solidFill>
                  <a:schemeClr val="bg2"/>
                </a:solidFill>
                <a:latin typeface="Bangla MN" pitchFamily="2" charset="0"/>
              </a:rPr>
              <a:t> EJA, que </a:t>
            </a:r>
            <a:r>
              <a:rPr lang="en-US" dirty="0" err="1">
                <a:solidFill>
                  <a:schemeClr val="bg2"/>
                </a:solidFill>
                <a:latin typeface="Bangla MN" pitchFamily="2" charset="0"/>
              </a:rPr>
              <a:t>permanecem</a:t>
            </a:r>
            <a:r>
              <a:rPr lang="en-US" dirty="0">
                <a:solidFill>
                  <a:schemeClr val="bg2"/>
                </a:solidFill>
                <a:latin typeface="Bangla MN" pitchFamily="2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Bangla MN" pitchFamily="2" charset="0"/>
              </a:rPr>
              <a:t>estagnadas</a:t>
            </a:r>
            <a:r>
              <a:rPr lang="en-US" dirty="0">
                <a:solidFill>
                  <a:schemeClr val="bg2"/>
                </a:solidFill>
                <a:latin typeface="Bangla MN" pitchFamily="2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Bangla MN" pitchFamily="2" charset="0"/>
              </a:rPr>
              <a:t>em</a:t>
            </a:r>
            <a:r>
              <a:rPr lang="en-US" dirty="0">
                <a:solidFill>
                  <a:schemeClr val="bg2"/>
                </a:solidFill>
                <a:latin typeface="Bangla MN" pitchFamily="2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Bangla MN" pitchFamily="2" charset="0"/>
              </a:rPr>
              <a:t>cerca</a:t>
            </a:r>
            <a:r>
              <a:rPr lang="en-US" dirty="0">
                <a:solidFill>
                  <a:schemeClr val="bg2"/>
                </a:solidFill>
                <a:latin typeface="Bangla MN" pitchFamily="2" charset="0"/>
              </a:rPr>
              <a:t> de 40 mil </a:t>
            </a:r>
            <a:r>
              <a:rPr lang="en-US" dirty="0" err="1">
                <a:solidFill>
                  <a:schemeClr val="bg2"/>
                </a:solidFill>
                <a:latin typeface="Bangla MN" pitchFamily="2" charset="0"/>
              </a:rPr>
              <a:t>matrículas</a:t>
            </a:r>
            <a:r>
              <a:rPr lang="en-US" dirty="0">
                <a:solidFill>
                  <a:schemeClr val="bg2"/>
                </a:solidFill>
                <a:latin typeface="Bangla MN" pitchFamily="2" charset="0"/>
              </a:rPr>
              <a:t> e 130 mil </a:t>
            </a:r>
            <a:r>
              <a:rPr lang="en-US" dirty="0" err="1">
                <a:solidFill>
                  <a:schemeClr val="bg2"/>
                </a:solidFill>
                <a:latin typeface="Bangla MN" pitchFamily="2" charset="0"/>
              </a:rPr>
              <a:t>matrículas</a:t>
            </a:r>
            <a:r>
              <a:rPr lang="en-US" dirty="0">
                <a:solidFill>
                  <a:schemeClr val="bg2"/>
                </a:solidFill>
                <a:latin typeface="Bangla MN" pitchFamily="2" charset="0"/>
              </a:rPr>
              <a:t>, </a:t>
            </a:r>
            <a:r>
              <a:rPr lang="en-US" dirty="0" err="1">
                <a:solidFill>
                  <a:schemeClr val="bg2"/>
                </a:solidFill>
                <a:latin typeface="Bangla MN" pitchFamily="2" charset="0"/>
              </a:rPr>
              <a:t>respectivamente</a:t>
            </a:r>
            <a:r>
              <a:rPr lang="en-US" dirty="0">
                <a:solidFill>
                  <a:schemeClr val="bg2"/>
                </a:solidFill>
                <a:latin typeface="Bangla MN" pitchFamily="2" charset="0"/>
              </a:rPr>
              <a:t>. </a:t>
            </a:r>
          </a:p>
          <a:p>
            <a:r>
              <a:rPr lang="pt-BR" dirty="0">
                <a:solidFill>
                  <a:schemeClr val="bg2"/>
                </a:solidFill>
                <a:latin typeface="Bangla MN" pitchFamily="2" charset="0"/>
                <a:cs typeface="Bangla MN" pitchFamily="2" charset="0"/>
              </a:rPr>
              <a:t>As matrículas da EJA Fundamental caíram de 2.1 milhões em 2018 para 1.7 milhão em 2022, enquanto a EJA Médio caiu de 1.4 milhão para 1 milhão no mesmo período. Essas matrículas são em grande parte de pessoas pretas e pardas (74%) e, especialmente na EJA Fundamental, um número considerável de matriculadas na zona rural (36%).</a:t>
            </a:r>
          </a:p>
        </p:txBody>
      </p:sp>
    </p:spTree>
    <p:extLst>
      <p:ext uri="{BB962C8B-B14F-4D97-AF65-F5344CB8AC3E}">
        <p14:creationId xmlns:p14="http://schemas.microsoft.com/office/powerpoint/2010/main" val="312491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 animBg="1"/>
      <p:bldP spid="7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>
            <a:extLst>
              <a:ext uri="{FF2B5EF4-FFF2-40B4-BE49-F238E27FC236}">
                <a16:creationId xmlns:a16="http://schemas.microsoft.com/office/drawing/2014/main" id="{D28388BE-7BD2-A5C2-AEEA-051E5561237C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311150" y="2151063"/>
            <a:ext cx="8521700" cy="841375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endParaRPr lang="pt-BR" alt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5" name="Imagem 3" descr="Forma, Retângulo&#10;&#10;Descrição gerada automaticamente">
            <a:extLst>
              <a:ext uri="{FF2B5EF4-FFF2-40B4-BE49-F238E27FC236}">
                <a16:creationId xmlns:a16="http://schemas.microsoft.com/office/drawing/2014/main" id="{89B18E11-593F-1471-1B8C-7235BCADE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Google Shape;120;p4">
            <a:extLst>
              <a:ext uri="{FF2B5EF4-FFF2-40B4-BE49-F238E27FC236}">
                <a16:creationId xmlns:a16="http://schemas.microsoft.com/office/drawing/2014/main" id="{EF38FDE7-4BBF-6FCD-6874-036D0FE10E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414338"/>
            <a:ext cx="7689850" cy="738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 anchor="t">
            <a:spAutoFit/>
          </a:bodyPr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 eaLnBrk="1" hangingPunct="1">
              <a:buSzPts val="4800"/>
            </a:pPr>
            <a:r>
              <a:rPr lang="pt-BR" altLang="pt-BR" sz="3600">
                <a:solidFill>
                  <a:schemeClr val="bg1"/>
                </a:solidFill>
                <a:latin typeface="Raleway Black"/>
                <a:cs typeface="Arial"/>
                <a:sym typeface="Raleway Black" panose="020B0604020202020204" pitchFamily="2" charset="0"/>
              </a:rPr>
              <a:t>Princípios da Política para EJA</a:t>
            </a:r>
            <a:endParaRPr lang="pt-BR" altLang="pt-BR" sz="3600" err="1">
              <a:solidFill>
                <a:schemeClr val="bg1"/>
              </a:solidFill>
              <a:latin typeface="Raleway Black" panose="020B0604020202020204" pitchFamily="2" charset="0"/>
              <a:sym typeface="Raleway Black" panose="020B0604020202020204" pitchFamily="2" charset="0"/>
            </a:endParaRPr>
          </a:p>
        </p:txBody>
      </p:sp>
      <p:sp>
        <p:nvSpPr>
          <p:cNvPr id="8197" name="Google Shape;121;p4">
            <a:extLst>
              <a:ext uri="{FF2B5EF4-FFF2-40B4-BE49-F238E27FC236}">
                <a16:creationId xmlns:a16="http://schemas.microsoft.com/office/drawing/2014/main" id="{53927B38-0AF1-F177-5115-67D578225CCC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V="1">
            <a:off x="761370" y="1152971"/>
            <a:ext cx="7392030" cy="3785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91425" rIns="91425" bIns="91425" anchor="t">
            <a:spAutoFit/>
          </a:bodyPr>
          <a:lstStyle>
            <a:lvl1pPr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just" eaLnBrk="1" hangingPunct="1"/>
            <a:r>
              <a:rPr lang="pt-BR" sz="1800">
                <a:solidFill>
                  <a:schemeClr val="bg1"/>
                </a:solidFill>
                <a:latin typeface="Arial"/>
                <a:cs typeface="Arial"/>
              </a:rPr>
              <a:t>As Diretrizes Curriculares da Educação de Jovens e Adultos (Brasil, 2000) preconizam o processo permanente de </a:t>
            </a:r>
            <a:r>
              <a:rPr lang="pt-BR" sz="1800" b="1">
                <a:solidFill>
                  <a:schemeClr val="bg1"/>
                </a:solidFill>
                <a:latin typeface="Arial"/>
                <a:cs typeface="Arial"/>
              </a:rPr>
              <a:t>educação e aprendizagem ao longo da vida</a:t>
            </a:r>
            <a:r>
              <a:rPr lang="pt-BR" sz="180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pt-BR" sz="1800" b="1">
                <a:solidFill>
                  <a:schemeClr val="bg1"/>
                </a:solidFill>
                <a:latin typeface="Arial"/>
                <a:cs typeface="Arial"/>
              </a:rPr>
              <a:t>para todas as pessoas</a:t>
            </a:r>
            <a:r>
              <a:rPr lang="pt-BR" sz="1800">
                <a:solidFill>
                  <a:schemeClr val="bg1"/>
                </a:solidFill>
                <a:latin typeface="Arial"/>
                <a:cs typeface="Arial"/>
              </a:rPr>
              <a:t>, superando a função de suprir ou recompensar a escolaridade não realizada, conforme constava na legislação anterior (LDB nº 5.691/71). </a:t>
            </a:r>
          </a:p>
          <a:p>
            <a:pPr algn="just" eaLnBrk="1" hangingPunct="1"/>
            <a:endParaRPr lang="pt-BR" sz="1800">
              <a:solidFill>
                <a:schemeClr val="bg1"/>
              </a:solidFill>
              <a:latin typeface="Arial"/>
              <a:cs typeface="Arial"/>
            </a:endParaRPr>
          </a:p>
          <a:p>
            <a:pPr algn="just" eaLnBrk="1" hangingPunct="1"/>
            <a:r>
              <a:rPr lang="pt-BR" sz="1800">
                <a:solidFill>
                  <a:schemeClr val="bg1"/>
                </a:solidFill>
                <a:latin typeface="Arial"/>
                <a:cs typeface="Arial"/>
              </a:rPr>
              <a:t>As </a:t>
            </a:r>
            <a:r>
              <a:rPr lang="pt-BR" sz="1800" b="1">
                <a:solidFill>
                  <a:schemeClr val="bg1"/>
                </a:solidFill>
                <a:latin typeface="Arial"/>
                <a:cs typeface="Arial"/>
              </a:rPr>
              <a:t>funções reparadora, equalizadora e qualificadora</a:t>
            </a:r>
            <a:r>
              <a:rPr lang="pt-BR" sz="1800">
                <a:solidFill>
                  <a:schemeClr val="bg1"/>
                </a:solidFill>
                <a:latin typeface="Arial"/>
                <a:cs typeface="Arial"/>
              </a:rPr>
              <a:t>, respectivamente, devem resgatar o direito à escolarização; garantir condições de acesso e permanência; e promover aprendizagens permanentes.</a:t>
            </a:r>
            <a:endParaRPr lang="en-US">
              <a:solidFill>
                <a:schemeClr val="bg1"/>
              </a:solidFill>
            </a:endParaRPr>
          </a:p>
          <a:p>
            <a:pPr marL="285750" indent="-285750" algn="just">
              <a:buFont typeface="Calibri" panose="020B0604020202020204" pitchFamily="34" charset="0"/>
              <a:buChar char="-"/>
            </a:pPr>
            <a:endParaRPr lang="pt-BR" altLang="pt-BR" sz="1800">
              <a:solidFill>
                <a:schemeClr val="bg1"/>
              </a:solidFill>
              <a:latin typeface="Raleway Medium" panose="020B0604020202020204" pitchFamily="2" charset="0"/>
            </a:endParaRPr>
          </a:p>
          <a:p>
            <a:pPr marL="285750" indent="-285750" algn="just">
              <a:buFont typeface="Calibri" panose="020B0604020202020204" pitchFamily="34" charset="0"/>
              <a:buChar char="-"/>
            </a:pPr>
            <a:endParaRPr lang="pt-BR" altLang="pt-BR" sz="1800">
              <a:solidFill>
                <a:schemeClr val="bg1"/>
              </a:solidFill>
              <a:latin typeface="Raleway Medium" panose="020B0604020202020204" pitchFamily="2" charset="0"/>
            </a:endParaRPr>
          </a:p>
          <a:p>
            <a:pPr marL="285750" indent="-285750" algn="just">
              <a:buFont typeface="Calibri" panose="020B0604020202020204" pitchFamily="34" charset="0"/>
              <a:buChar char="-"/>
            </a:pPr>
            <a:endParaRPr lang="pt-BR" altLang="pt-BR" sz="1800">
              <a:solidFill>
                <a:schemeClr val="bg1"/>
              </a:solidFill>
              <a:latin typeface="Raleway Medium" panose="020B0604020202020204" pitchFamily="2" charset="0"/>
            </a:endParaRPr>
          </a:p>
        </p:txBody>
      </p:sp>
      <p:pic>
        <p:nvPicPr>
          <p:cNvPr id="5" name="Imagem 4" descr="Uma imagem contendo Padrão do plano de fundo&#10;&#10;Descrição gerada automaticamente">
            <a:extLst>
              <a:ext uri="{FF2B5EF4-FFF2-40B4-BE49-F238E27FC236}">
                <a16:creationId xmlns:a16="http://schemas.microsoft.com/office/drawing/2014/main" id="{54793993-D40B-2D61-0516-BC18E2F4E3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-37924"/>
            <a:ext cx="9140299" cy="51435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2077A2E2-8A1E-058E-B701-6CDF6C63227F}"/>
              </a:ext>
            </a:extLst>
          </p:cNvPr>
          <p:cNvSpPr txBox="1"/>
          <p:nvPr/>
        </p:nvSpPr>
        <p:spPr>
          <a:xfrm>
            <a:off x="554456" y="701366"/>
            <a:ext cx="7805855" cy="80021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altLang="pt-BR" sz="3200" dirty="0">
                <a:solidFill>
                  <a:schemeClr val="bg2"/>
                </a:solidFill>
                <a:latin typeface="Raleway Black"/>
                <a:cs typeface="Arial"/>
                <a:sym typeface="Raleway Black" panose="020B0604020202020204" pitchFamily="2" charset="0"/>
              </a:rPr>
              <a:t> Configuração da Política </a:t>
            </a:r>
            <a:endParaRPr lang="pt-BR" altLang="pt-BR" sz="3200" dirty="0">
              <a:solidFill>
                <a:schemeClr val="bg2"/>
              </a:solidFill>
              <a:latin typeface="Raleway Black" panose="020B0604020202020204" pitchFamily="2" charset="0"/>
              <a:sym typeface="Raleway Black" panose="020B0604020202020204" pitchFamily="2" charset="0"/>
            </a:endParaRPr>
          </a:p>
          <a:p>
            <a:pPr marL="285750" indent="-285750" algn="just">
              <a:buFont typeface="Calibri" panose="020B0604020202020204" pitchFamily="34" charset="0"/>
              <a:buChar char="-"/>
            </a:pPr>
            <a:endParaRPr lang="pt-BR" altLang="pt-BR" sz="1400" dirty="0">
              <a:solidFill>
                <a:schemeClr val="bg1"/>
              </a:solidFill>
              <a:latin typeface="Raleway Medium" panose="020B0604020202020204" pitchFamily="2" charset="0"/>
            </a:endParaRPr>
          </a:p>
        </p:txBody>
      </p:sp>
      <p:graphicFrame>
        <p:nvGraphicFramePr>
          <p:cNvPr id="44" name="Diagrama 44">
            <a:extLst>
              <a:ext uri="{FF2B5EF4-FFF2-40B4-BE49-F238E27FC236}">
                <a16:creationId xmlns:a16="http://schemas.microsoft.com/office/drawing/2014/main" id="{39C40051-7F94-297E-EB76-4928CF1280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517322"/>
              </p:ext>
            </p:extLst>
          </p:nvPr>
        </p:nvGraphicFramePr>
        <p:xfrm>
          <a:off x="666044" y="1439998"/>
          <a:ext cx="6827669" cy="29862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974588793"/>
      </p:ext>
    </p:extLst>
  </p:cSld>
  <p:clrMapOvr>
    <a:masterClrMapping/>
  </p:clrMapOvr>
</p:sld>
</file>

<file path=ppt/theme/theme1.xml><?xml version="1.0" encoding="utf-8"?>
<a:theme xmlns:a="http://schemas.openxmlformats.org/drawingml/2006/main" name="Gruv">
  <a:themeElements>
    <a:clrScheme name="Simple Light">
      <a:dk1>
        <a:srgbClr val="0096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elo de Apresentação - Ministério da Educação_v3" id="{6226710B-904E-DF40-BB76-75DEB988F561}" vid="{3782116A-2A1F-0A4E-8794-FAE95105D4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43735f9-8358-4b98-b55e-fba7326a3a2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BDC83B972FCAF24DA62BB5D805BD116B" ma:contentTypeVersion="6" ma:contentTypeDescription="Crie um novo documento." ma:contentTypeScope="" ma:versionID="64d41693e0856e4df3beaa8ca00fb428">
  <xsd:schema xmlns:xsd="http://www.w3.org/2001/XMLSchema" xmlns:xs="http://www.w3.org/2001/XMLSchema" xmlns:p="http://schemas.microsoft.com/office/2006/metadata/properties" xmlns:ns3="e43735f9-8358-4b98-b55e-fba7326a3a21" xmlns:ns4="209799fb-3fcb-4e87-8fe3-d8761460465a" targetNamespace="http://schemas.microsoft.com/office/2006/metadata/properties" ma:root="true" ma:fieldsID="8ed3de829268f9df884099697b078f73" ns3:_="" ns4:_="">
    <xsd:import namespace="e43735f9-8358-4b98-b55e-fba7326a3a21"/>
    <xsd:import namespace="209799fb-3fcb-4e87-8fe3-d8761460465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3735f9-8358-4b98-b55e-fba7326a3a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0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9799fb-3fcb-4e87-8fe3-d8761460465a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Hash de Dica de Compartilhamento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E4D0971-BA2C-4E5D-9045-A9915D617C31}">
  <ds:schemaRefs>
    <ds:schemaRef ds:uri="http://schemas.microsoft.com/office/2006/metadata/properties"/>
    <ds:schemaRef ds:uri="http://www.w3.org/2000/xmlns/"/>
    <ds:schemaRef ds:uri="e43735f9-8358-4b98-b55e-fba7326a3a21"/>
    <ds:schemaRef ds:uri="http://www.w3.org/2001/XMLSchema-instance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1915072-A52B-44F2-8E0E-4A8F197BAE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65282F-5E0F-4FBA-96C9-C6393CC1375C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e43735f9-8358-4b98-b55e-fba7326a3a21"/>
    <ds:schemaRef ds:uri="209799fb-3fcb-4e87-8fe3-d8761460465a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2731</TotalTime>
  <Words>788</Words>
  <Application>Microsoft Office PowerPoint</Application>
  <PresentationFormat>Apresentação na tela (16:9)</PresentationFormat>
  <Paragraphs>58</Paragraphs>
  <Slides>10</Slides>
  <Notes>4</Notes>
  <HiddenSlides>0</HiddenSlides>
  <MMClips>0</MMClips>
  <ScaleCrop>false</ScaleCrop>
  <HeadingPairs>
    <vt:vector size="8" baseType="variant">
      <vt:variant>
        <vt:lpstr>Fontes usadas</vt:lpstr>
      </vt:variant>
      <vt:variant>
        <vt:i4>12</vt:i4>
      </vt:variant>
      <vt:variant>
        <vt:lpstr>Tema</vt:lpstr>
      </vt:variant>
      <vt:variant>
        <vt:i4>2</vt:i4>
      </vt:variant>
      <vt:variant>
        <vt:lpstr>Servidores OLE inseridos</vt:lpstr>
      </vt:variant>
      <vt:variant>
        <vt:i4>0</vt:i4>
      </vt:variant>
      <vt:variant>
        <vt:lpstr>Títulos de slides</vt:lpstr>
      </vt:variant>
      <vt:variant>
        <vt:i4>10</vt:i4>
      </vt:variant>
    </vt:vector>
  </HeadingPairs>
  <TitlesOfParts>
    <vt:vector size="24" baseType="lpstr">
      <vt:lpstr>Playfair Display</vt:lpstr>
      <vt:lpstr>Segoe UI</vt:lpstr>
      <vt:lpstr>Raleway Medium</vt:lpstr>
      <vt:lpstr>Arial</vt:lpstr>
      <vt:lpstr>Calibri</vt:lpstr>
      <vt:lpstr>Raleway Black</vt:lpstr>
      <vt:lpstr>Wingdings</vt:lpstr>
      <vt:lpstr>Bangla MN</vt:lpstr>
      <vt:lpstr>Raleway</vt:lpstr>
      <vt:lpstr>Symbol</vt:lpstr>
      <vt:lpstr>Times New Roman</vt:lpstr>
      <vt:lpstr>Helvetica Neue</vt:lpstr>
      <vt:lpstr>Gruv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Sujeitos da EJA: diversidade como marca </vt:lpstr>
      <vt:lpstr>Apresentação do PowerPoint</vt:lpstr>
      <vt:lpstr>Contexto do público 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Filipy Andrade</dc:creator>
  <cp:lastModifiedBy>Claudia Borges Costa (GAB/SECADI)</cp:lastModifiedBy>
  <cp:revision>41</cp:revision>
  <dcterms:modified xsi:type="dcterms:W3CDTF">2023-07-06T15:25:56Z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0x010100BDC83B972FCAF24DA62BB5D805BD116B</vt:lpwstr>
  </property>
</Properties>
</file>